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ptx" ContentType="application/vnd.openxmlformats-officedocument.presentationml.presentation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37"/>
  </p:notesMasterIdLst>
  <p:sldIdLst>
    <p:sldId id="316" r:id="rId4"/>
    <p:sldId id="260" r:id="rId5"/>
    <p:sldId id="261" r:id="rId6"/>
    <p:sldId id="317" r:id="rId7"/>
    <p:sldId id="318" r:id="rId8"/>
    <p:sldId id="319" r:id="rId9"/>
    <p:sldId id="320" r:id="rId10"/>
    <p:sldId id="275" r:id="rId11"/>
    <p:sldId id="311" r:id="rId12"/>
    <p:sldId id="321" r:id="rId13"/>
    <p:sldId id="322" r:id="rId14"/>
    <p:sldId id="323" r:id="rId15"/>
    <p:sldId id="324" r:id="rId16"/>
    <p:sldId id="312" r:id="rId17"/>
    <p:sldId id="325" r:id="rId18"/>
    <p:sldId id="313" r:id="rId19"/>
    <p:sldId id="328" r:id="rId20"/>
    <p:sldId id="326" r:id="rId21"/>
    <p:sldId id="327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14" r:id="rId31"/>
    <p:sldId id="281" r:id="rId32"/>
    <p:sldId id="315" r:id="rId33"/>
    <p:sldId id="337" r:id="rId34"/>
    <p:sldId id="339" r:id="rId35"/>
    <p:sldId id="341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user" initials="u" lastIdx="0" clrIdx="0"/>
  <p:cmAuthor id="3" name="dell" initials="d" lastIdx="0" clrIdx="2"/>
  <p:cmAuthor id="4" name="新课标第一网" initials="新" lastIdx="0" clrIdx="0"/>
  <p:cmAuthor id="5" name="kingsoft" initials="k" lastIdx="0" clrIdx="0"/>
  <p:cmAuthor id="6" name="TangFei" initials="T" lastIdx="0" clrIdx="5"/>
  <p:cmAuthor id="7" name="1206988966@qq.com" initials="1" lastIdx="0" clrIdx="2"/>
  <p:cmAuthor id="8" name="姜伟光" initials="姜" lastIdx="0" clrIdx="0"/>
  <p:cmAuthor id="9" name="dongyu" initials="d" lastIdx="0" clrIdx="8"/>
  <p:cmAuthor id="10" name="王子涵" initials="王" lastIdx="0" clrIdx="0"/>
  <p:cmAuthor id="11" name="MyPC" initials="M" lastIdx="0" clrIdx="11"/>
  <p:cmAuthor id="12" name="jinli" initials="j" lastIdx="0" clrIdx="0"/>
  <p:cmAuthor id="13" name="PC" initials="P" lastIdx="0" clrIdx="12"/>
  <p:cmAuthor id="15" name="李丽" initials="李" lastIdx="0" clrIdx="14"/>
  <p:cmAuthor id="16" name="Nicole Li  李倩" initials="N" lastIdx="0" clrIdx="0"/>
  <p:cmAuthor id="75" name="作者" initials="A" lastIdx="0" clrIdx="24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57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69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8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auto"/>
            <a:r>
              <a:rPr lang="zh-CN" altLang="en-US" sz="202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013" y="1490663"/>
            <a:ext cx="10969625" cy="4762500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auto"/>
            <a:r>
              <a:rPr lang="zh-CN" altLang="en-US" sz="101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79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79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11188" y="6318250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388" y="631825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77300" y="631825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95" y="123190"/>
            <a:ext cx="1809115" cy="73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39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4450705" y="1412776"/>
            <a:ext cx="3168352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36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7.jpeg"/><Relationship Id="rId1" Type="http://schemas.openxmlformats.org/officeDocument/2006/relationships/tags" Target="../tags/tag10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jpeg"/><Relationship Id="rId1" Type="http://schemas.openxmlformats.org/officeDocument/2006/relationships/tags" Target="../tags/tag10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tags" Target="../tags/tag10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tags" Target="../tags/tag109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11.xml"/><Relationship Id="rId3" Type="http://schemas.openxmlformats.org/officeDocument/2006/relationships/image" Target="../media/image26.emf"/><Relationship Id="rId2" Type="http://schemas.openxmlformats.org/officeDocument/2006/relationships/package" Target="../embeddings/Presentation1.pptx"/><Relationship Id="rId1" Type="http://schemas.openxmlformats.org/officeDocument/2006/relationships/tags" Target="../tags/tag1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120.xml"/><Relationship Id="rId7" Type="http://schemas.openxmlformats.org/officeDocument/2006/relationships/image" Target="../media/image29.png"/><Relationship Id="rId6" Type="http://schemas.openxmlformats.org/officeDocument/2006/relationships/tags" Target="../tags/tag119.xml"/><Relationship Id="rId5" Type="http://schemas.openxmlformats.org/officeDocument/2006/relationships/image" Target="../media/image28.jpeg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26.xml"/><Relationship Id="rId2" Type="http://schemas.openxmlformats.org/officeDocument/2006/relationships/image" Target="../media/image30.jpeg"/><Relationship Id="rId1" Type="http://schemas.openxmlformats.org/officeDocument/2006/relationships/tags" Target="../tags/tag125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9.xml"/><Relationship Id="rId3" Type="http://schemas.openxmlformats.org/officeDocument/2006/relationships/image" Target="../media/image7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32.jpeg"/><Relationship Id="rId1" Type="http://schemas.openxmlformats.org/officeDocument/2006/relationships/tags" Target="../tags/tag1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33.xml"/><Relationship Id="rId2" Type="http://schemas.openxmlformats.org/officeDocument/2006/relationships/image" Target="../media/image33.png"/><Relationship Id="rId1" Type="http://schemas.openxmlformats.org/officeDocument/2006/relationships/tags" Target="../tags/tag132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36.xml"/><Relationship Id="rId4" Type="http://schemas.openxmlformats.org/officeDocument/2006/relationships/image" Target="../media/image35.jpeg"/><Relationship Id="rId3" Type="http://schemas.openxmlformats.org/officeDocument/2006/relationships/tags" Target="../tags/tag135.xml"/><Relationship Id="rId2" Type="http://schemas.openxmlformats.org/officeDocument/2006/relationships/image" Target="../media/image34.jpeg"/><Relationship Id="rId1" Type="http://schemas.openxmlformats.org/officeDocument/2006/relationships/tags" Target="../tags/tag134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6.jpeg"/><Relationship Id="rId3" Type="http://schemas.openxmlformats.org/officeDocument/2006/relationships/tags" Target="../tags/tag138.xml"/><Relationship Id="rId2" Type="http://schemas.openxmlformats.org/officeDocument/2006/relationships/image" Target="../media/image34.jpeg"/><Relationship Id="rId1" Type="http://schemas.openxmlformats.org/officeDocument/2006/relationships/tags" Target="../tags/tag13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37.jpeg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image" Target="../media/image34.jpeg"/><Relationship Id="rId1" Type="http://schemas.openxmlformats.org/officeDocument/2006/relationships/tags" Target="../tags/tag139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tags" Target="../tags/tag149.xml"/><Relationship Id="rId7" Type="http://schemas.openxmlformats.org/officeDocument/2006/relationships/tags" Target="../tags/tag148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4" Type="http://schemas.openxmlformats.org/officeDocument/2006/relationships/slideLayout" Target="../slideLayouts/slideLayout12.xml"/><Relationship Id="rId23" Type="http://schemas.openxmlformats.org/officeDocument/2006/relationships/tags" Target="../tags/tag164.xml"/><Relationship Id="rId22" Type="http://schemas.openxmlformats.org/officeDocument/2006/relationships/tags" Target="../tags/tag163.xml"/><Relationship Id="rId21" Type="http://schemas.openxmlformats.org/officeDocument/2006/relationships/tags" Target="../tags/tag162.xml"/><Relationship Id="rId20" Type="http://schemas.openxmlformats.org/officeDocument/2006/relationships/tags" Target="../tags/tag161.xml"/><Relationship Id="rId2" Type="http://schemas.openxmlformats.org/officeDocument/2006/relationships/tags" Target="../tags/tag143.xml"/><Relationship Id="rId19" Type="http://schemas.openxmlformats.org/officeDocument/2006/relationships/tags" Target="../tags/tag160.xml"/><Relationship Id="rId18" Type="http://schemas.openxmlformats.org/officeDocument/2006/relationships/tags" Target="../tags/tag159.xml"/><Relationship Id="rId17" Type="http://schemas.openxmlformats.org/officeDocument/2006/relationships/tags" Target="../tags/tag158.xml"/><Relationship Id="rId16" Type="http://schemas.openxmlformats.org/officeDocument/2006/relationships/tags" Target="../tags/tag157.xml"/><Relationship Id="rId15" Type="http://schemas.openxmlformats.org/officeDocument/2006/relationships/tags" Target="../tags/tag156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tags" Target="../tags/tag14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tags" Target="../tags/tag1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8.jpeg"/><Relationship Id="rId1" Type="http://schemas.openxmlformats.org/officeDocument/2006/relationships/tags" Target="../tags/tag4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image" Target="../media/image10.jpeg"/><Relationship Id="rId5" Type="http://schemas.openxmlformats.org/officeDocument/2006/relationships/tags" Target="../tags/tag51.xml"/><Relationship Id="rId4" Type="http://schemas.openxmlformats.org/officeDocument/2006/relationships/image" Target="../media/image9.jpeg"/><Relationship Id="rId3" Type="http://schemas.openxmlformats.org/officeDocument/2006/relationships/tags" Target="../tags/tag50.xml"/><Relationship Id="rId24" Type="http://schemas.openxmlformats.org/officeDocument/2006/relationships/slideLayout" Target="../slideLayouts/slideLayout8.xml"/><Relationship Id="rId23" Type="http://schemas.openxmlformats.org/officeDocument/2006/relationships/tags" Target="../tags/tag68.xml"/><Relationship Id="rId22" Type="http://schemas.openxmlformats.org/officeDocument/2006/relationships/tags" Target="../tags/tag67.xml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tags" Target="../tags/tag49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1.jpeg"/><Relationship Id="rId2" Type="http://schemas.openxmlformats.org/officeDocument/2006/relationships/tags" Target="../tags/tag70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image" Target="../media/image12.png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7" Type="http://schemas.openxmlformats.org/officeDocument/2006/relationships/slideLayout" Target="../slideLayouts/slideLayout8.xml"/><Relationship Id="rId26" Type="http://schemas.openxmlformats.org/officeDocument/2006/relationships/tags" Target="../tags/tag99.xml"/><Relationship Id="rId25" Type="http://schemas.openxmlformats.org/officeDocument/2006/relationships/tags" Target="../tags/tag98.xml"/><Relationship Id="rId24" Type="http://schemas.openxmlformats.org/officeDocument/2006/relationships/tags" Target="../tags/tag97.xml"/><Relationship Id="rId23" Type="http://schemas.openxmlformats.org/officeDocument/2006/relationships/image" Target="../media/image16.png"/><Relationship Id="rId22" Type="http://schemas.openxmlformats.org/officeDocument/2006/relationships/tags" Target="../tags/tag96.xml"/><Relationship Id="rId21" Type="http://schemas.openxmlformats.org/officeDocument/2006/relationships/tags" Target="../tags/tag95.xml"/><Relationship Id="rId20" Type="http://schemas.openxmlformats.org/officeDocument/2006/relationships/tags" Target="../tags/tag94.xml"/><Relationship Id="rId2" Type="http://schemas.openxmlformats.org/officeDocument/2006/relationships/tags" Target="../tags/tag80.xml"/><Relationship Id="rId19" Type="http://schemas.openxmlformats.org/officeDocument/2006/relationships/image" Target="../media/image15.png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image" Target="../media/image14.png"/><Relationship Id="rId14" Type="http://schemas.openxmlformats.org/officeDocument/2006/relationships/tags" Target="../tags/tag90.xml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image" Target="../media/image13.png"/><Relationship Id="rId10" Type="http://schemas.openxmlformats.org/officeDocument/2006/relationships/tags" Target="../tags/tag87.xml"/><Relationship Id="rId1" Type="http://schemas.openxmlformats.org/officeDocument/2006/relationships/tags" Target="../tags/tag7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image" Target="../media/image18.jpeg"/><Relationship Id="rId3" Type="http://schemas.openxmlformats.org/officeDocument/2006/relationships/tags" Target="../tags/tag101.xml"/><Relationship Id="rId2" Type="http://schemas.openxmlformats.org/officeDocument/2006/relationships/image" Target="../media/image17.jpeg"/><Relationship Id="rId1" Type="http://schemas.openxmlformats.org/officeDocument/2006/relationships/tags" Target="../tags/tag10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tags" Target="../tags/tag10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>
            <p:custDataLst>
              <p:tags r:id="rId1"/>
            </p:custDataLst>
          </p:nvPr>
        </p:nvSpPr>
        <p:spPr>
          <a:xfrm>
            <a:off x="166370" y="170815"/>
            <a:ext cx="8912860" cy="572930"/>
          </a:xfrm>
          <a:prstGeom prst="round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pc="440" dirty="0">
                <a:solidFill>
                  <a:schemeClr val="bg1"/>
                </a:solidFill>
                <a:uFillTx/>
                <a:latin typeface="方正颜宋简体_粗" panose="02000000000000000000" pitchFamily="2" charset="-122"/>
                <a:ea typeface="方正颜宋简体_粗" panose="02000000000000000000" pitchFamily="2" charset="-122"/>
              </a:rPr>
              <a:t>第二单元：近代化的早期探索与民族危机的加剧</a:t>
            </a:r>
            <a:endParaRPr lang="zh-CN" altLang="en-US" sz="2800" spc="440" dirty="0">
              <a:solidFill>
                <a:schemeClr val="bg1"/>
              </a:solidFill>
              <a:uFillTx/>
              <a:latin typeface="方正颜宋简体_粗" panose="02000000000000000000" pitchFamily="2" charset="-122"/>
              <a:ea typeface="方正颜宋简体_粗" panose="02000000000000000000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-191068" y="750626"/>
            <a:ext cx="5595582" cy="6898681"/>
          </a:xfrm>
          <a:prstGeom prst="rect">
            <a:avLst/>
          </a:prstGeom>
          <a:blipFill dpi="0" rotWithShape="1">
            <a:blip r:embed="rId3" cstate="print">
              <a:alphaModFix amt="8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pic>
        <p:nvPicPr>
          <p:cNvPr id="23" name="Picture 2" descr="http://mat1.gtimg.com/news/2011baronxiong/project/jiawu/slide3pic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57748" y="4231005"/>
            <a:ext cx="4006075" cy="2626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5"/>
          <p:cNvSpPr txBox="1"/>
          <p:nvPr>
            <p:custDataLst>
              <p:tags r:id="rId6"/>
            </p:custDataLst>
          </p:nvPr>
        </p:nvSpPr>
        <p:spPr>
          <a:xfrm>
            <a:off x="2261974" y="1388055"/>
            <a:ext cx="1219123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珠穆朗玛—乌金苏通体" panose="01010100010101010101" pitchFamily="2" charset="0"/>
              </a:rPr>
              <a:t>第</a:t>
            </a: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珠穆朗玛—乌金苏通体" panose="01010100010101010101" pitchFamily="2" charset="0"/>
              </a:rPr>
              <a:t>4</a:t>
            </a: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珠穆朗玛—乌金苏通体" panose="01010100010101010101" pitchFamily="2" charset="0"/>
              </a:rPr>
              <a:t>课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珠穆朗玛—乌金苏通体" panose="01010100010101010101" pitchFamily="2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珠穆朗玛—乌金苏通体" panose="01010100010101010101" pitchFamily="2" charset="0"/>
              </a:rPr>
              <a:t>洋务运动</a:t>
            </a:r>
            <a:r>
              <a:rPr lang="zh-CN" altLang="en-US" sz="6000" b="1" dirty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珠穆朗玛—乌金苏通体" panose="01010100010101010101" pitchFamily="2" charset="0"/>
              </a:rPr>
              <a:t>和</a:t>
            </a:r>
            <a:r>
              <a:rPr lang="zh-CN" altLang="en-US" sz="6000" b="1" dirty="0">
                <a:solidFill>
                  <a:srgbClr val="00206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珠穆朗玛—乌金苏通体" panose="01010100010101010101" pitchFamily="2" charset="0"/>
              </a:rPr>
              <a:t>边疆危机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珠穆朗玛—乌金苏通体" panose="01010100010101010101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151002" y="1958975"/>
            <a:ext cx="5461000" cy="4333875"/>
          </a:xfrm>
        </p:spPr>
      </p:pic>
      <p:sp>
        <p:nvSpPr>
          <p:cNvPr id="4" name="矩形 3"/>
          <p:cNvSpPr/>
          <p:nvPr/>
        </p:nvSpPr>
        <p:spPr>
          <a:xfrm>
            <a:off x="3153834" y="104304"/>
            <a:ext cx="63401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近代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军事工业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85194" y="1748296"/>
          <a:ext cx="9788772" cy="103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193"/>
                <a:gridCol w="2447193"/>
                <a:gridCol w="2447193"/>
                <a:gridCol w="2447193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口号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dirty="0" smtClean="0">
                          <a:ea typeface="黑体" panose="02010609060101010101" pitchFamily="49" charset="-122"/>
                        </a:rPr>
                        <a:t>    </a:t>
                      </a:r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工业代表</a:t>
                      </a:r>
                      <a:endParaRPr lang="zh-CN" altLang="en-US" sz="2400" b="1" kern="1200" dirty="0">
                        <a:solidFill>
                          <a:schemeClr val="lt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性质</a:t>
                      </a:r>
                      <a:endParaRPr lang="zh-CN" altLang="en-US" sz="2400" b="1" kern="1200" dirty="0">
                        <a:solidFill>
                          <a:schemeClr val="lt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3835" marR="93835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</a:tr>
            </a:tbl>
          </a:graphicData>
        </a:graphic>
      </p:graphicFrame>
      <p:pic>
        <p:nvPicPr>
          <p:cNvPr id="7" name="Picture 4" descr="C:\Users\Administrator\Desktop\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0817" y="3640016"/>
            <a:ext cx="4819681" cy="2109450"/>
          </a:xfrm>
          <a:prstGeom prst="rect">
            <a:avLst/>
          </a:prstGeom>
          <a:noFill/>
        </p:spPr>
      </p:pic>
      <p:pic>
        <p:nvPicPr>
          <p:cNvPr id="8" name="Picture 2" descr="https://img1.baidu.com/it/u=692392620,1121108017&amp;fm=253&amp;fmt=auto&amp;app=138&amp;f=PNG?w=769&amp;h=5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194" y="3664634"/>
            <a:ext cx="4729205" cy="206151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 flipH="1">
            <a:off x="573229" y="1119450"/>
            <a:ext cx="8202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黑体" panose="02010609060101010101" pitchFamily="49" charset="-122"/>
              </a:rPr>
              <a:t>依据课本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21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页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段及相关史事完成上述表格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614533" y="2933513"/>
            <a:ext cx="11157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a typeface="黑体" panose="02010609060101010101" pitchFamily="49" charset="-122"/>
              </a:rPr>
              <a:t>比较江南制造总局制炮厂与之前武器制造在生产方式上有什么不同？</a:t>
            </a:r>
            <a:endParaRPr lang="zh-CN" altLang="en-US" sz="2400" b="1" dirty="0" smtClean="0"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0917" y="5766102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使用机器生产</a:t>
            </a:r>
            <a:endParaRPr lang="zh-CN" alt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39528" y="5829863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引进西方先进技术，创办中国第一批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</a:t>
            </a:r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企业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4" name="矩形 3"/>
          <p:cNvSpPr/>
          <p:nvPr/>
        </p:nvSpPr>
        <p:spPr>
          <a:xfrm>
            <a:off x="3075753" y="104304"/>
            <a:ext cx="634019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近代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民用企业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20227" y="1792459"/>
          <a:ext cx="10936289" cy="10332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4761"/>
                <a:gridCol w="2474761"/>
                <a:gridCol w="1813176"/>
                <a:gridCol w="2401244"/>
                <a:gridCol w="1772347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口号  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目的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en-US" altLang="zh-CN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    </a:t>
                      </a:r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工业代表</a:t>
                      </a:r>
                      <a:endParaRPr lang="zh-CN" altLang="en-US" sz="2400" b="1" kern="1200" dirty="0">
                        <a:solidFill>
                          <a:schemeClr val="lt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1" kern="1200" dirty="0" smtClean="0">
                          <a:solidFill>
                            <a:schemeClr val="lt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性质</a:t>
                      </a:r>
                      <a:endParaRPr lang="zh-CN" altLang="en-US" sz="2400" b="1" kern="1200" dirty="0">
                        <a:solidFill>
                          <a:schemeClr val="lt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93835" marR="93835"/>
                </a:tc>
              </a:tr>
              <a:tr h="576064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 flipH="1">
            <a:off x="436727" y="1048258"/>
            <a:ext cx="8423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黑体" panose="02010609060101010101" pitchFamily="49" charset="-122"/>
              </a:rPr>
              <a:t>依据课本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21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页</a:t>
            </a:r>
            <a:r>
              <a:rPr lang="en-US" altLang="zh-CN" sz="2800" b="1" dirty="0" smtClean="0"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段及相关史事完成上述表格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436727" y="3623292"/>
            <a:ext cx="114504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材料一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1872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年李鸿章创办的轮船招商局（今招商银行的前身），使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“内江外海之利，不致为洋人尽占”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。三年多时间，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外轮损失一千三百多万两，美国旗昌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因不堪赔累，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被招商局归并。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夏东元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洋务运动史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材料二 它们（洋务工业）不知不觉中把封建主义的坚冰钻开了些微裂缝，而后，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民族资本主义则可以沿着这些裂缝慢慢渗入。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陈旭麓</a:t>
            </a:r>
            <a:r>
              <a:rPr lang="en-US" altLang="zh-CN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近代中国社会的新陈代谢</a:t>
            </a:r>
            <a:r>
              <a:rPr lang="en-US" altLang="zh-CN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3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4813" y="4231591"/>
            <a:ext cx="7799286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在一定程度上抵制了西方列强对中国的经济侵略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44813" y="5375769"/>
            <a:ext cx="7740760" cy="5232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客观上促进了中国民族资本主义的产生和发展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644813" y="5395582"/>
            <a:ext cx="1182301" cy="5040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862344" y="5396926"/>
            <a:ext cx="2880696" cy="5040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6727" y="2935270"/>
            <a:ext cx="8840882" cy="654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ea typeface="黑体" panose="02010609060101010101" pitchFamily="49" charset="-122"/>
              </a:rPr>
              <a:t>依据上述两则材料分析概括近代民用企业创办的影响？</a:t>
            </a:r>
            <a:endParaRPr lang="en-US" altLang="zh-CN" sz="2800" b="1" dirty="0" smtClean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4" name="矩形 3"/>
          <p:cNvSpPr/>
          <p:nvPr/>
        </p:nvSpPr>
        <p:spPr>
          <a:xfrm>
            <a:off x="3332467" y="87526"/>
            <a:ext cx="53142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近代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教育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80069" y="1625462"/>
          <a:ext cx="9975667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446"/>
                <a:gridCol w="3909591"/>
                <a:gridCol w="4433630"/>
              </a:tblGrid>
              <a:tr h="504056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项目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学习、内容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学习目的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传统教育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四书五经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做官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近代教育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近代技术、科学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实用技术人才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marL="93835" marR="93835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8461" y="1065986"/>
            <a:ext cx="8248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ea typeface="黑体" panose="02010609060101010101" pitchFamily="49" charset="-122"/>
              </a:rPr>
              <a:t>阅读课本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21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页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1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段指出洋务派发展近代教育的目的和措施。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22898" y="3384593"/>
            <a:ext cx="72587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a typeface="黑体" panose="02010609060101010101" pitchFamily="49" charset="-122"/>
              </a:rPr>
              <a:t>以</a:t>
            </a:r>
            <a:r>
              <a:rPr lang="zh-CN" altLang="en-US" sz="2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詹天佑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为代表，近百名留学回国人员中，在实业届铁路、电报等企业任工程师、经理等技术和管理者有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44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人，外交官和翻译官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16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人，官员、海军、学校教员、医生等方面工作者约</a:t>
            </a:r>
            <a:r>
              <a:rPr lang="en-US" altLang="zh-CN" sz="2400" b="1" dirty="0" smtClean="0">
                <a:ea typeface="黑体" panose="02010609060101010101" pitchFamily="49" charset="-122"/>
              </a:rPr>
              <a:t>20</a:t>
            </a:r>
            <a:r>
              <a:rPr lang="zh-CN" altLang="en-US" sz="2400" b="1" dirty="0" smtClean="0">
                <a:ea typeface="黑体" panose="02010609060101010101" pitchFamily="49" charset="-122"/>
              </a:rPr>
              <a:t>人。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7653" y="5365650"/>
            <a:ext cx="6647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ea typeface="黑体" panose="02010609060101010101" pitchFamily="49" charset="-122"/>
              </a:rPr>
              <a:t>依据上述图文分析洋务运动对中国教育的贡献。</a:t>
            </a:r>
            <a:endParaRPr lang="zh-CN" altLang="en-US" sz="2400" b="1" dirty="0" smtClean="0">
              <a:ea typeface="黑体" panose="02010609060101010101" pitchFamily="49" charset="-122"/>
            </a:endParaRPr>
          </a:p>
        </p:txBody>
      </p:sp>
      <p:pic>
        <p:nvPicPr>
          <p:cNvPr id="10" name="Picture 2" descr="https://img1.baidu.com/it/u=1534462083,1083707580&amp;fm=253&amp;fmt=auto&amp;app=138&amp;f=PNG?w=478&amp;h=3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3964" y="3315926"/>
            <a:ext cx="3723609" cy="1738140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533399" y="5948164"/>
            <a:ext cx="9665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2060"/>
                </a:solidFill>
                <a:ea typeface="黑体" panose="02010609060101010101" pitchFamily="49" charset="-122"/>
              </a:rPr>
              <a:t>在一定程度上冲击了中国的传统文化，是中国</a:t>
            </a:r>
            <a:r>
              <a:rPr lang="zh-CN" altLang="zh-CN" sz="24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近代教育</a:t>
            </a:r>
            <a:r>
              <a:rPr lang="zh-CN" altLang="zh-CN" sz="2400" b="1" dirty="0" smtClean="0">
                <a:solidFill>
                  <a:srgbClr val="002060"/>
                </a:solidFill>
                <a:ea typeface="黑体" panose="02010609060101010101" pitchFamily="49" charset="-122"/>
              </a:rPr>
              <a:t>的开端</a:t>
            </a:r>
            <a:endParaRPr lang="zh-CN" altLang="en-US" sz="2400" b="1" dirty="0" smtClean="0">
              <a:solidFill>
                <a:srgbClr val="00206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4" name="矩形 3"/>
          <p:cNvSpPr/>
          <p:nvPr/>
        </p:nvSpPr>
        <p:spPr>
          <a:xfrm>
            <a:off x="3184471" y="87526"/>
            <a:ext cx="58272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新式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海陆军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pic>
        <p:nvPicPr>
          <p:cNvPr id="6" name="Picture 3" descr="C:\Users\Administrator\Desktop\p21953723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453" y="1483784"/>
            <a:ext cx="4839805" cy="1926546"/>
          </a:xfrm>
          <a:prstGeom prst="rect">
            <a:avLst/>
          </a:prstGeom>
          <a:noFill/>
        </p:spPr>
      </p:pic>
      <p:pic>
        <p:nvPicPr>
          <p:cNvPr id="7" name="Picture 10" descr="https://img2.baidu.com/it/u=4173665110,3121306686&amp;fm=253&amp;fmt=auto&amp;app=120&amp;f=JPEG?w=900&amp;h=5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7644" y="1477106"/>
            <a:ext cx="5615931" cy="188155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59792" y="2951547"/>
            <a:ext cx="3767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鸦片战争中清军水师木质风帆战舰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01388" y="2951547"/>
            <a:ext cx="1620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致远号钢甲船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9114" y="4155649"/>
            <a:ext cx="11365612" cy="954107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依据上述两幅图片指出相对于旧式水师而言，新式海军新在哪？洋务运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动过程中创办了哪几支新式海军？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Picture 2" descr="C:\Users\Administrator\Desktop\图片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35794" y="518614"/>
            <a:ext cx="4285842" cy="336758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29114" y="5298649"/>
            <a:ext cx="7758855" cy="954107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材质新：旧式水师是木质，新式海军是钢铁制造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动力新：旧式水师靠风力，新式海军靠蒸汽机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 rot="810946">
            <a:off x="8154276" y="5041966"/>
            <a:ext cx="3070071" cy="52322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海军近代化的开端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533140" y="2185035"/>
            <a:ext cx="7752080" cy="23545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64023" y="1004816"/>
          <a:ext cx="11259404" cy="5355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演示文稿" r:id="rId2" imgW="4911725" imgH="2764790" progId="PowerPoint.Show.12">
                  <p:embed/>
                </p:oleObj>
              </mc:Choice>
              <mc:Fallback>
                <p:oleObj name="演示文稿" r:id="rId2" imgW="4911725" imgH="2764790" progId="PowerPoint.Show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023" y="1004816"/>
                        <a:ext cx="11259404" cy="53550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4243" y="99576"/>
            <a:ext cx="63466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合作探究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评价洋务运动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1162" y="1857144"/>
            <a:ext cx="11479425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ea typeface="黑体" panose="02010609060101010101" pitchFamily="49" charset="-122"/>
              </a:rPr>
              <a:t>依据课本</a:t>
            </a:r>
            <a:r>
              <a:rPr lang="en-US" altLang="zh-CN" sz="3200" dirty="0" smtClean="0">
                <a:ea typeface="黑体" panose="02010609060101010101" pitchFamily="49" charset="-122"/>
              </a:rPr>
              <a:t>21</a:t>
            </a:r>
            <a:r>
              <a:rPr lang="zh-CN" altLang="en-US" sz="3200" dirty="0" smtClean="0"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ea typeface="黑体" panose="02010609060101010101" pitchFamily="49" charset="-122"/>
              </a:rPr>
              <a:t>段并结合本课所学你是如何评价洋务运动的？</a:t>
            </a:r>
            <a:endParaRPr lang="en-US" altLang="zh-CN" sz="3200" dirty="0" smtClean="0">
              <a:ea typeface="黑体" panose="02010609060101010101" pitchFamily="49" charset="-122"/>
            </a:endParaRPr>
          </a:p>
          <a:p>
            <a:endParaRPr lang="en-US" altLang="zh-CN" sz="3200" dirty="0" smtClean="0">
              <a:ea typeface="黑体" panose="02010609060101010101" pitchFamily="49" charset="-122"/>
            </a:endParaRPr>
          </a:p>
          <a:p>
            <a:pPr algn="ctr"/>
            <a:r>
              <a:rPr lang="zh-CN" altLang="en-US" sz="2800" dirty="0" smtClean="0">
                <a:ea typeface="黑体" panose="02010609060101010101" pitchFamily="49" charset="-122"/>
              </a:rPr>
              <a:t>（温馨提示：对历史史实的评价应坚持客观、全面的观点。）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pic>
        <p:nvPicPr>
          <p:cNvPr id="4" name="Picture 25" descr="d12_0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763" r="18388" b="16994"/>
          <a:stretch>
            <a:fillRect/>
          </a:stretch>
        </p:blipFill>
        <p:spPr>
          <a:xfrm>
            <a:off x="7789985" y="3956538"/>
            <a:ext cx="4402015" cy="26904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85" y="1628802"/>
            <a:ext cx="11464119" cy="4130554"/>
          </a:xfrm>
          <a:prstGeom prst="rect">
            <a:avLst/>
          </a:prstGeom>
          <a:solidFill>
            <a:schemeClr val="tx1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37813" y="5826467"/>
            <a:ext cx="5196295" cy="615553"/>
          </a:xfrm>
          <a:prstGeom prst="rect">
            <a:avLst/>
          </a:prstGeom>
          <a:noFill/>
        </p:spPr>
        <p:txBody>
          <a:bodyPr wrap="none" lIns="119465" tIns="59732" rIns="119465" bIns="59732" rtlCol="0">
            <a:spAutoFit/>
          </a:bodyPr>
          <a:lstStyle/>
          <a:p>
            <a:pPr algn="ctr"/>
            <a:r>
              <a:rPr lang="zh-CN" altLang="en-US" sz="3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洋务运动开启了中国近代化</a:t>
            </a:r>
            <a:endParaRPr lang="zh-CN" altLang="en-US" sz="31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2901" y="908721"/>
            <a:ext cx="9025003" cy="615553"/>
          </a:xfrm>
          <a:prstGeom prst="rect">
            <a:avLst/>
          </a:prstGeom>
          <a:noFill/>
        </p:spPr>
        <p:txBody>
          <a:bodyPr wrap="square" lIns="119465" tIns="59732" rIns="119465" bIns="59732" rtlCol="0">
            <a:spAutoFit/>
          </a:bodyPr>
          <a:lstStyle/>
          <a:p>
            <a:r>
              <a:rPr lang="zh-CN" altLang="en-US" sz="31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近代化：由</a:t>
            </a:r>
            <a:r>
              <a:rPr lang="zh-CN" altLang="en-US" sz="3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落后</a:t>
            </a:r>
            <a:r>
              <a:rPr lang="zh-CN" altLang="en-US" sz="31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农业文明到</a:t>
            </a:r>
            <a:r>
              <a:rPr lang="zh-CN" altLang="en-US" sz="31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先进</a:t>
            </a:r>
            <a:r>
              <a:rPr lang="zh-CN" altLang="en-US" sz="31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工业文明的过程</a:t>
            </a:r>
            <a:endParaRPr lang="zh-CN" altLang="en-US" sz="31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126" y="96700"/>
            <a:ext cx="53142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重难点突破</a:t>
            </a:r>
            <a:r>
              <a:rPr lang="en-US" altLang="zh-CN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近代化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647" y="1794661"/>
            <a:ext cx="11010181" cy="378565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       前             洋务措施              后                影响</a:t>
            </a:r>
            <a:endParaRPr lang="en-US" altLang="zh-CN" sz="32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手工制造       军事工业        机器制造        军事近代化</a:t>
            </a:r>
            <a:endParaRPr lang="en-US" altLang="zh-CN" sz="32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手工制造       民用企业        机器制造        经济近代化</a:t>
            </a:r>
            <a:endParaRPr lang="en-US" altLang="zh-CN" sz="32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四书五经       近代教育        技术科学        教育近代化</a:t>
            </a:r>
            <a:endParaRPr lang="en-US" altLang="zh-CN" sz="32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木质风帆       新式海陆军    铁质蒸汽机    </a:t>
            </a: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 国防</a:t>
            </a:r>
            <a:r>
              <a:rPr lang="zh-CN" altLang="en-US" sz="3200" dirty="0" smtClean="0">
                <a:solidFill>
                  <a:schemeClr val="bg1"/>
                </a:solidFill>
                <a:ea typeface="黑体" panose="02010609060101010101" pitchFamily="49" charset="-122"/>
              </a:rPr>
              <a:t>近代化        </a:t>
            </a:r>
            <a:endParaRPr lang="zh-CN" altLang="en-US" sz="32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 rot="16200000">
            <a:off x="9131473" y="3457119"/>
            <a:ext cx="3535252" cy="886726"/>
          </a:xfrm>
          <a:prstGeom prst="wedgeRoundRectCallout">
            <a:avLst>
              <a:gd name="adj1" fmla="val 6153"/>
              <a:gd name="adj2" fmla="val -84748"/>
              <a:gd name="adj3" fmla="val 16667"/>
            </a:avLst>
          </a:prstGeom>
          <a:noFill/>
          <a:ln w="381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010844" y="2708920"/>
            <a:ext cx="2142921" cy="2808312"/>
          </a:xfrm>
          <a:prstGeom prst="roundRect">
            <a:avLst/>
          </a:prstGeom>
          <a:noFill/>
          <a:ln w="635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432" tIns="60716" rIns="121432" bIns="60716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079873" y="2636912"/>
            <a:ext cx="2271587" cy="2880320"/>
          </a:xfrm>
          <a:prstGeom prst="roundRect">
            <a:avLst/>
          </a:prstGeom>
          <a:noFill/>
          <a:ln w="635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432" tIns="60716" rIns="121432" bIns="60716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47647" y="2744924"/>
            <a:ext cx="1894217" cy="2736304"/>
          </a:xfrm>
          <a:prstGeom prst="wedgeRoundRectCallout">
            <a:avLst>
              <a:gd name="adj1" fmla="val 88308"/>
              <a:gd name="adj2" fmla="val -92526"/>
              <a:gd name="adj3" fmla="val 16667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432" tIns="60716" rIns="121432" bIns="60716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5543833" y="2780928"/>
            <a:ext cx="2127737" cy="2664296"/>
          </a:xfrm>
          <a:prstGeom prst="wedgeRoundRectCallout">
            <a:avLst>
              <a:gd name="adj1" fmla="val -7884"/>
              <a:gd name="adj2" fmla="val -94858"/>
              <a:gd name="adj3" fmla="val 16667"/>
            </a:avLst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432" tIns="60716" rIns="121432" bIns="60716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0176" y="3050498"/>
            <a:ext cx="4763657" cy="138499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近代史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的开端</a:t>
            </a:r>
            <a:r>
              <a:rPr kumimoji="1"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 </a:t>
            </a:r>
            <a:endParaRPr kumimoji="1"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ctr">
              <a:lnSpc>
                <a:spcPct val="150000"/>
              </a:lnSpc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鸦片战争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（社会性质变化）</a:t>
            </a:r>
            <a:endParaRPr kumimoji="1"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56429" y="3072669"/>
            <a:ext cx="4199307" cy="1384995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 algn="ctr">
              <a:lnSpc>
                <a:spcPct val="150000"/>
              </a:lnSpc>
              <a:defRPr kumimoji="1" sz="2800" b="1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defRPr>
            </a:lvl1pPr>
          </a:lstStyle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近代化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的开端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洋务运动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（社会转型）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597175" y="2204864"/>
            <a:ext cx="553998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accent3">
                    <a:lumMod val="60000"/>
                    <a:lumOff val="40000"/>
                  </a:schemeClr>
                </a:solidFill>
                <a:ea typeface="黑体" panose="02010609060101010101" pitchFamily="49" charset="-122"/>
              </a:rPr>
              <a:t>民族资本主义产生和发展</a:t>
            </a:r>
            <a:endParaRPr lang="zh-CN" altLang="en-US" sz="2400" dirty="0">
              <a:solidFill>
                <a:schemeClr val="accent3">
                  <a:lumMod val="60000"/>
                  <a:lumOff val="40000"/>
                </a:schemeClr>
              </a:solidFill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0" y="1839302"/>
            <a:ext cx="12419965" cy="4468495"/>
            <a:chOff x="2" y="3251"/>
            <a:chExt cx="19559" cy="7037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>
            <a:xfrm>
              <a:off x="2" y="8689"/>
              <a:ext cx="19559" cy="15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 ea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3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+mn-ea"/>
                </a:rPr>
                <a:t>1895</a:t>
              </a:r>
              <a:r>
                <a:rPr lang="zh-CN" altLang="en-US" sz="2400" b="1" spc="3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+mn-ea"/>
                </a:rPr>
                <a:t>年</a:t>
              </a:r>
              <a:r>
                <a:rPr lang="zh-CN" altLang="en-US" sz="2400" b="1" spc="300" dirty="0">
                  <a:solidFill>
                    <a:srgbClr val="FF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微软雅黑" panose="020B0503020204020204" charset="-122"/>
                </a:rPr>
                <a:t>甲午中日战争中，</a:t>
              </a:r>
              <a:r>
                <a:rPr lang="zh-CN" altLang="en-US" sz="2400" b="1" spc="300" dirty="0">
                  <a:solidFill>
                    <a:srgbClr val="000000"/>
                  </a:solidFill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微软雅黑" panose="020B0503020204020204" charset="-122"/>
                </a:rPr>
                <a:t>北洋舰队全军覆没，标志着洋务运动失败破产。</a:t>
              </a:r>
              <a:endParaRPr lang="zh-CN" altLang="en-US" sz="2400" b="1" spc="3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微软雅黑" panose="020B0503020204020204" charset="-122"/>
              </a:endParaRPr>
            </a:p>
            <a:p>
              <a:pPr algn="ctr" eaLnBrk="0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spc="300" dirty="0" err="1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微软雅黑" panose="020B0503020204020204" charset="-122"/>
                </a:rPr>
                <a:t>洋务运动</a:t>
              </a:r>
              <a:r>
                <a:rPr lang="en-US" altLang="zh-CN" sz="2400" b="1" spc="300" dirty="0" err="1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Arial" panose="020B0604020202020204" pitchFamily="34" charset="0"/>
                </a:rPr>
                <a:t>最终没能实现“自强求富”，洋务派“富国强兵”的梦想破灭了</a:t>
              </a:r>
              <a:r>
                <a:rPr lang="en-US" altLang="zh-CN" sz="2400" b="1" spc="300" dirty="0" smtClean="0">
                  <a:effectLst/>
                  <a:latin typeface="黑体" panose="02010609060101010101" pitchFamily="49" charset="-122"/>
                  <a:ea typeface="黑体" panose="02010609060101010101" pitchFamily="49" charset="-122"/>
                  <a:cs typeface="楷体" panose="02010609060101010101" charset="-122"/>
                  <a:sym typeface="Arial" panose="020B0604020202020204" pitchFamily="34" charset="0"/>
                </a:rPr>
                <a:t>。</a:t>
              </a:r>
              <a:endParaRPr lang="en-US" altLang="zh-CN" sz="2400" b="1" spc="300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微软雅黑" panose="020B0503020204020204" charset="-122"/>
              </a:endParaRPr>
            </a:p>
          </p:txBody>
        </p:sp>
        <p:grpSp>
          <p:nvGrpSpPr>
            <p:cNvPr id="5" name="组合 8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1981" y="3251"/>
              <a:ext cx="15105" cy="5060"/>
              <a:chOff x="163839" y="1524398"/>
              <a:chExt cx="11301200" cy="3727173"/>
            </a:xfrm>
          </p:grpSpPr>
          <p:pic>
            <p:nvPicPr>
              <p:cNvPr id="6" name="图片 5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021" t="7963" r="5879" b="19443"/>
              <a:stretch>
                <a:fillRect/>
              </a:stretch>
            </p:blipFill>
            <p:spPr>
              <a:xfrm>
                <a:off x="163839" y="1524398"/>
                <a:ext cx="5260426" cy="3727173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/>
              <a:srcRect l="-1" t="900" r="1242" b="5973"/>
              <a:stretch>
                <a:fillRect/>
              </a:stretch>
            </p:blipFill>
            <p:spPr>
              <a:xfrm>
                <a:off x="6094631" y="1589955"/>
                <a:ext cx="5370408" cy="3660880"/>
              </a:xfrm>
              <a:prstGeom prst="rect">
                <a:avLst/>
              </a:prstGeom>
            </p:spPr>
          </p:pic>
        </p:grpSp>
      </p:grpSp>
      <p:sp>
        <p:nvSpPr>
          <p:cNvPr id="8" name="文本占位符 35842"/>
          <p:cNvSpPr txBox="1"/>
          <p:nvPr>
            <p:custDataLst>
              <p:tags r:id="rId8"/>
            </p:custDataLst>
          </p:nvPr>
        </p:nvSpPr>
        <p:spPr>
          <a:xfrm>
            <a:off x="701623" y="1139680"/>
            <a:ext cx="10724183" cy="452755"/>
          </a:xfrm>
          <a:prstGeom prst="rect">
            <a:avLst/>
          </a:prstGeom>
        </p:spPr>
        <p:txBody>
          <a:bodyPr lIns="114541" tIns="57270" rIns="114541" bIns="57270">
            <a:noAutofit/>
          </a:bodyPr>
          <a:lstStyle/>
          <a:p>
            <a:pPr marL="1905" marR="0" lvl="0" indent="-362585" algn="l" defTabSz="6858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洋务运动</a:t>
            </a:r>
            <a:r>
              <a:rPr kumimoji="0" lang="zh-CN" altLang="en-US" sz="32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这场轰轰烈烈的改革自救运动却以</a:t>
            </a:r>
            <a:r>
              <a:rPr kumimoji="0" lang="zh-CN" altLang="en-US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失败告终！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8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03822" y="1638651"/>
            <a:ext cx="11407775" cy="4150360"/>
          </a:xfrm>
          <a:prstGeom prst="rect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材料一：时人曾形容道，对于官员来说，洋务企业“正如肥肉自天而降,虫蚁聚食,不尽不止”这正是当时的真实写照。             </a:t>
            </a:r>
            <a:endParaRPr lang="zh-CN" altLang="en-US" sz="22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r" fontAlgn="auto">
              <a:lnSpc>
                <a:spcPct val="120000"/>
              </a:lnSpc>
            </a:pP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——摘编自汪康年《论政界不宜自营实业》 </a:t>
            </a:r>
            <a:endParaRPr lang="zh-CN" altLang="en-US" sz="22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材料二：（唐胥铁路）“行车未久，都中言官复连奏弹勤，谓机车直驶，震动东陵，且喷出黑烟有伤禾稼。”在这种情况下，慈禧降谕禁止机车行驶。……小火车被禁驶后，用骡马拉的运煤大车再次行驶于唐胥铁路的轨道上。   </a:t>
            </a:r>
            <a:r>
              <a:rPr lang="zh-CN" altLang="en-US" sz="22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22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                                                   </a:t>
            </a: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2200" b="1" dirty="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黄一琨</a:t>
            </a:r>
            <a:r>
              <a:rPr lang="zh-CN" altLang="en-US" sz="2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《唐胥铁路之铁路与皇陵》</a:t>
            </a:r>
            <a:r>
              <a:rPr lang="zh-CN" altLang="en-US" sz="2200" b="1" dirty="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en-US" altLang="zh-CN" sz="22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20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材料三：洋务运动期间，雇用洋匠。他们大都挟技居奇，刻意延长工期，唯利是图；核心技术独立完成，回避中国工匠。</a:t>
            </a:r>
            <a:endParaRPr lang="zh-CN" altLang="en-US" sz="22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ct val="120000"/>
              </a:lnSpc>
            </a:pPr>
            <a:endParaRPr lang="zh-CN" altLang="en-US" sz="22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6" name="Rectangle 5"/>
          <p:cNvSpPr/>
          <p:nvPr>
            <p:custDataLst>
              <p:tags r:id="rId2"/>
            </p:custDataLst>
          </p:nvPr>
        </p:nvSpPr>
        <p:spPr>
          <a:xfrm>
            <a:off x="7613492" y="1007461"/>
            <a:ext cx="3188547" cy="510245"/>
          </a:xfrm>
          <a:prstGeom prst="wedgeRoundRectCallout">
            <a:avLst>
              <a:gd name="adj1" fmla="val -82766"/>
              <a:gd name="adj2" fmla="val 111154"/>
              <a:gd name="adj3" fmla="val 16667"/>
            </a:avLst>
          </a:prstGeom>
          <a:solidFill>
            <a:srgbClr val="C0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洋务派内部的腐败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Rectangle 5"/>
          <p:cNvSpPr/>
          <p:nvPr>
            <p:custDataLst>
              <p:tags r:id="rId3"/>
            </p:custDataLst>
          </p:nvPr>
        </p:nvSpPr>
        <p:spPr>
          <a:xfrm>
            <a:off x="6774445" y="3666206"/>
            <a:ext cx="5095875" cy="510778"/>
          </a:xfrm>
          <a:prstGeom prst="wedgeRoundRectCallout">
            <a:avLst>
              <a:gd name="adj1" fmla="val -55796"/>
              <a:gd name="adj2" fmla="val -113705"/>
              <a:gd name="adj3" fmla="val 16667"/>
            </a:avLst>
          </a:prstGeom>
          <a:solidFill>
            <a:srgbClr val="C0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旧势力、旧思想的阻挠和破坏。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4"/>
          <p:cNvSpPr/>
          <p:nvPr>
            <p:custDataLst>
              <p:tags r:id="rId4"/>
            </p:custDataLst>
          </p:nvPr>
        </p:nvSpPr>
        <p:spPr>
          <a:xfrm>
            <a:off x="4894422" y="5448863"/>
            <a:ext cx="6626013" cy="919401"/>
          </a:xfrm>
          <a:prstGeom prst="wedgeRoundRectCallout">
            <a:avLst>
              <a:gd name="adj1" fmla="val -51579"/>
              <a:gd name="adj2" fmla="val -81458"/>
              <a:gd name="adj3" fmla="val 16667"/>
            </a:avLst>
          </a:prstGeom>
          <a:solidFill>
            <a:srgbClr val="C000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西方列强并不希望中国富强，他们不会让中国掌握真正的技术。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525970" y="1621439"/>
            <a:ext cx="4176605" cy="4301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 Box 25"/>
          <p:cNvSpPr txBox="1"/>
          <p:nvPr>
            <p:custDataLst>
              <p:tags r:id="rId3"/>
            </p:custDataLst>
          </p:nvPr>
        </p:nvSpPr>
        <p:spPr>
          <a:xfrm>
            <a:off x="4906108" y="1455714"/>
            <a:ext cx="686880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根本原因</a:t>
            </a:r>
            <a:r>
              <a:rPr lang="zh-CN" altLang="en-US" sz="3200" b="1" dirty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b="1" dirty="0" smtClean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只</a:t>
            </a:r>
            <a:r>
              <a:rPr lang="zh-CN" altLang="en-US" sz="32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学习西方科学技术，没</a:t>
            </a:r>
            <a:r>
              <a:rPr lang="zh-CN" altLang="en-US" sz="3200" b="1" dirty="0" smtClean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有触动腐朽的</a:t>
            </a:r>
            <a:r>
              <a:rPr lang="zh-CN" altLang="en-US" sz="3200" b="1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封建制度。</a:t>
            </a:r>
            <a:endParaRPr lang="zh-CN" altLang="en-US" sz="3200" b="1" dirty="0">
              <a:solidFill>
                <a:srgbClr val="C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06108" y="3756466"/>
            <a:ext cx="6868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失败启示：</a:t>
            </a:r>
            <a:endParaRPr lang="en-US" altLang="zh-CN" sz="32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在半殖民地半封建的中国，地主阶级的自救运动不能救亡图存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463" y="1410355"/>
            <a:ext cx="11463050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结合所学用史实说明洋务运动的背景。（时空观念、历史解释）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阅读课本了解洋务运动的主张、阶级派别、性质、时间。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3·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列举洋务派创办的主要军事工业和民用工业等内容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，（史料实证）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掌握从多角度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评价洋务运动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，（唯物史观、史料实证）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5·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了解美日侵略台湾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左宗棠收复新疆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中法战争的史实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（史料实证）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6·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体会先进中国人为实现国家独立、富强而付出的不懈努力，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认识中华民族英勇不屈的斗争和爱国热情。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（家国情怀）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 rot="20206227">
            <a:off x="10142454" y="3358345"/>
            <a:ext cx="1275080" cy="411480"/>
            <a:chOff x="8643885" y="2735532"/>
            <a:chExt cx="1574925" cy="411673"/>
          </a:xfrm>
          <a:solidFill>
            <a:srgbClr val="C00000"/>
          </a:solidFill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9043118" y="2393377"/>
              <a:ext cx="396274" cy="1111381"/>
            </a:xfrm>
            <a:prstGeom prst="rect">
              <a:avLst/>
            </a:prstGeom>
            <a:grpFill/>
          </p:spPr>
        </p:pic>
        <p:sp>
          <p:nvSpPr>
            <p:cNvPr id="5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8643885" y="2735532"/>
              <a:ext cx="1574925" cy="39896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本课重点</a:t>
              </a:r>
              <a:endPara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图片3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3079" y="955344"/>
            <a:ext cx="11491415" cy="2144681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3339084" y="100668"/>
            <a:ext cx="282970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343787" y="1152039"/>
            <a:ext cx="689747" cy="4823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466202" y="1182617"/>
            <a:ext cx="3112315" cy="421196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12425" y="1895646"/>
            <a:ext cx="1223788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33181" y="2567031"/>
            <a:ext cx="1082180" cy="429921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656" y="3122882"/>
            <a:ext cx="10915759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依据课本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页最后一段、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段并结合本课所学解释上述观点。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75657" y="3704825"/>
            <a:ext cx="10975600" cy="1392029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20000"/>
              </a:lnSpc>
            </a:pPr>
            <a:endParaRPr lang="en-US" altLang="en-US" sz="2800" b="1" noProof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en-US" sz="2800" b="1" noProof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en-US" sz="2800" b="1" noProof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进步性：</a:t>
            </a:r>
            <a:r>
              <a:rPr lang="en-US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洋务运动是中国历史上第一次近代化运动</a:t>
            </a:r>
            <a:r>
              <a:rPr lang="en-US" altLang="en-US" sz="280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是中国</a:t>
            </a:r>
            <a:r>
              <a:rPr lang="en-US" altLang="en-US" sz="2800" b="1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近代化的开端</a:t>
            </a:r>
            <a:r>
              <a:rPr lang="zh-CN" altLang="en-US" sz="2800" b="1" noProof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，客观上</a:t>
            </a:r>
            <a:r>
              <a:rPr lang="en-US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促进了中国民族资本主义的产生</a:t>
            </a: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，对外国资本的入侵起到了一定的抵制作用。</a:t>
            </a:r>
            <a:endParaRPr lang="zh-CN" altLang="en-US" sz="2800" b="1" noProof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b="1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en-US" sz="2800" b="1" noProof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en-US" sz="28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3699" y="5113301"/>
            <a:ext cx="10978050" cy="1268760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 noProof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局限性：</a:t>
            </a: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洋务运动</a:t>
            </a:r>
            <a:r>
              <a:rPr lang="zh-CN" altLang="en-US" sz="2800" b="1" noProof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根本目的</a:t>
            </a:r>
            <a:r>
              <a:rPr lang="zh-CN" altLang="en-US" sz="2800" b="1" noProof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是维护和巩固清政府统治，加上其内部腐败、经营管理不善和外国势力挤压，</a:t>
            </a:r>
            <a:r>
              <a:rPr lang="zh-CN" altLang="en-US" sz="2800" b="1" noProof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没能使中国走上富强的道路</a:t>
            </a:r>
            <a:r>
              <a:rPr lang="zh-CN" altLang="en-US" sz="2800" b="1" noProof="1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b="1" noProof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33" y="930847"/>
            <a:ext cx="11505062" cy="5619077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443518" y="2870320"/>
            <a:ext cx="1976183" cy="16038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肆</a:t>
            </a:r>
            <a:endParaRPr lang="zh-CN" altLang="en-US" sz="13800" dirty="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621026" y="922007"/>
            <a:ext cx="8220974" cy="5600621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723420" y="2644249"/>
            <a:ext cx="7861775" cy="208714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" name="文本框 7"/>
          <p:cNvSpPr txBox="1"/>
          <p:nvPr>
            <p:custDataLst>
              <p:tags r:id="rId6"/>
            </p:custDataLst>
          </p:nvPr>
        </p:nvSpPr>
        <p:spPr>
          <a:xfrm>
            <a:off x="3649837" y="2680890"/>
            <a:ext cx="82194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敌寇蚕食，边防告急</a:t>
            </a:r>
            <a:endParaRPr lang="zh-CN" altLang="en-US" sz="66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4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——应对边疆危机</a:t>
            </a:r>
            <a:endParaRPr lang="zh-CN" altLang="en-US" sz="4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78050" y="135537"/>
            <a:ext cx="53206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自主学习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边疆危机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57200" y="1883388"/>
          <a:ext cx="11238931" cy="4341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314"/>
                <a:gridCol w="1698487"/>
                <a:gridCol w="2437110"/>
                <a:gridCol w="3909159"/>
                <a:gridCol w="2326861"/>
              </a:tblGrid>
              <a:tr h="756786"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3200" dirty="0" smtClean="0">
                          <a:ea typeface="黑体" panose="02010609060101010101" pitchFamily="49" charset="-122"/>
                        </a:rPr>
                        <a:t>世纪中后期的中国边疆危机</a:t>
                      </a:r>
                      <a:endParaRPr lang="zh-CN" altLang="en-US" sz="32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974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方位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形成原因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抗争史实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结果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管辖及意义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597463">
                <a:tc rowSpan="2"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5974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597463">
                <a:tc rowSpan="2"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5974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597463"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400" b="1" dirty="0" smtClean="0">
                        <a:solidFill>
                          <a:schemeClr val="tx1"/>
                        </a:solidFill>
                        <a:latin typeface="华文楷体" panose="02010600040101010101" charset="-122"/>
                        <a:ea typeface="华文楷体" panose="02010600040101010101" charset="-122"/>
                        <a:cs typeface="华文楷体" panose="02010600040101010101" charset="-122"/>
                        <a:sym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2369" y="1160584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阅读课本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22——24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页完成下列表格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1278" y="111372"/>
            <a:ext cx="53206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合作探究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边疆危机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2813" y="1776047"/>
            <a:ext cx="1177918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  <a:sym typeface="+mn-ea"/>
              </a:rPr>
              <a:t>1·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阅读课本</a:t>
            </a:r>
            <a:r>
              <a:rPr lang="en-US" altLang="zh-CN" sz="2800" dirty="0" smtClean="0">
                <a:ea typeface="黑体" panose="02010609060101010101" pitchFamily="49" charset="-122"/>
                <a:sym typeface="+mn-ea"/>
              </a:rPr>
              <a:t>23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页第</a:t>
            </a:r>
            <a:r>
              <a:rPr lang="en-US" altLang="zh-CN" sz="2800" dirty="0" smtClean="0"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段并结合所学分析左宗棠成功收复新疆的原因有哪些？</a:t>
            </a:r>
            <a:endParaRPr lang="en-US" altLang="zh-CN" sz="2800" dirty="0" smtClean="0">
              <a:ea typeface="黑体" panose="02010609060101010101" pitchFamily="49" charset="-122"/>
              <a:sym typeface="+mn-ea"/>
            </a:endParaRPr>
          </a:p>
          <a:p>
            <a:endParaRPr lang="en-US" altLang="zh-CN" sz="2800" dirty="0" smtClean="0">
              <a:ea typeface="黑体" panose="02010609060101010101" pitchFamily="49" charset="-122"/>
            </a:endParaRPr>
          </a:p>
          <a:p>
            <a:endParaRPr lang="en-US" altLang="zh-CN" sz="2800" dirty="0" smtClean="0"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ea typeface="黑体" panose="02010609060101010101" pitchFamily="49" charset="-122"/>
              </a:rPr>
              <a:t>2·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阅读课本，结合相关事实说一说收复新疆的历史意义和现实意义。</a:t>
            </a:r>
            <a:endParaRPr lang="zh-CN" altLang="en-US" sz="2800" dirty="0" smtClean="0"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7387375" y="3703003"/>
            <a:ext cx="3907741" cy="2460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</p:spPr>
      </p:pic>
      <p:sp>
        <p:nvSpPr>
          <p:cNvPr id="5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785324" y="6077465"/>
            <a:ext cx="3484880" cy="3371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>
            <a:spAutoFit/>
          </a:bodyPr>
          <a:lstStyle/>
          <a:p>
            <a:r>
              <a:rPr lang="zh-CN" altLang="en-US" sz="1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光绪四年，</a:t>
            </a:r>
            <a:r>
              <a:rPr lang="en-US" altLang="zh-CN" sz="1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69</a:t>
            </a:r>
            <a:r>
              <a:rPr lang="zh-CN" altLang="en-US" sz="1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岁的左宗棠抬棺出征。</a:t>
            </a:r>
            <a:endParaRPr lang="zh-CN" altLang="en-US" sz="1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399" y="86516"/>
            <a:ext cx="53206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边疆危机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18094" y="966113"/>
          <a:ext cx="11412415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0795"/>
                <a:gridCol w="2628882"/>
                <a:gridCol w="2760785"/>
                <a:gridCol w="3147646"/>
                <a:gridCol w="1934307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28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800" dirty="0" smtClean="0">
                          <a:ea typeface="黑体" panose="02010609060101010101" pitchFamily="49" charset="-122"/>
                        </a:rPr>
                        <a:t>世纪中后期的中国边疆危机</a:t>
                      </a:r>
                      <a:endParaRPr lang="zh-CN" altLang="en-US" sz="28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方位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形成原因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抗争史实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结果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管辖及意义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东南海疆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世纪</a:t>
                      </a:r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60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年代美军侵台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台民坚决抵抗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美大败而归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>
                    <a:lnBlToT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1874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年日军侵台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沈葆桢率兵抵抗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日勒索清政府</a:t>
                      </a:r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50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万两白银后从台湾撤兵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 l="1347" t="2542" r="1152" b="3178"/>
          <a:stretch>
            <a:fillRect/>
          </a:stretch>
        </p:blipFill>
        <p:spPr bwMode="auto">
          <a:xfrm>
            <a:off x="407290" y="3648983"/>
            <a:ext cx="6421315" cy="286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0522" y="3656574"/>
            <a:ext cx="4471835" cy="277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7944726" y="5934278"/>
            <a:ext cx="3063659" cy="369332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8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1874</a:t>
            </a:r>
            <a:r>
              <a:rPr lang="zh-CN" altLang="en-US" sz="1800" b="1" dirty="0">
                <a:solidFill>
                  <a:prstClr val="black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年侵台日军在台湾留影</a:t>
            </a:r>
            <a:endParaRPr lang="zh-CN" altLang="en-US" sz="1800" b="1" dirty="0">
              <a:solidFill>
                <a:prstClr val="black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 l="1347" t="2542" r="1152" b="3178"/>
          <a:stretch>
            <a:fillRect/>
          </a:stretch>
        </p:blipFill>
        <p:spPr bwMode="auto">
          <a:xfrm>
            <a:off x="521503" y="4189863"/>
            <a:ext cx="6312877" cy="22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96786" y="193320"/>
          <a:ext cx="11507192" cy="3833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492"/>
                <a:gridCol w="2334736"/>
                <a:gridCol w="2069309"/>
                <a:gridCol w="3492027"/>
                <a:gridCol w="2749628"/>
              </a:tblGrid>
              <a:tr h="479175"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世纪中后期的中国边疆危机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791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方位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形成原因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抗争史实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结果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ea typeface="黑体" panose="02010609060101010101" pitchFamily="49" charset="-122"/>
                        </a:rPr>
                        <a:t>管辖及意义</a:t>
                      </a:r>
                      <a:endParaRPr lang="zh-CN" altLang="en-US" sz="2400" b="1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245854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西北边疆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世纪</a:t>
                      </a:r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60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年代阿古柏率兵侵占新疆大部分地区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1875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年左宗棠为钦差大臣督办新疆军务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1878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年，清军收复除伊利外的新疆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just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1884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年，在新疆地区建立行省意义：新疆建省，巩固了西北边防，加强了新疆与内地的联系，维护了边疆稳定和国家统一。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62919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世纪</a:t>
                      </a:r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70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年代俄军侵占新疆伊犁地区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艰难谈判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通过谈判清政府以俄国割占中国</a:t>
                      </a:r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万多平方千米领土及大量赔款为代价收回伊利大部分地区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vMerge="1">
                  <a:tcPr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3255" y="4189863"/>
            <a:ext cx="4591340" cy="227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74109" y="111497"/>
            <a:ext cx="53206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边疆危机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813" y="1318847"/>
            <a:ext cx="1177918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黑体" panose="02010609060101010101" pitchFamily="49" charset="-122"/>
                <a:sym typeface="+mn-ea"/>
              </a:rPr>
              <a:t>1·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阅读课本</a:t>
            </a:r>
            <a:r>
              <a:rPr lang="en-US" altLang="zh-CN" sz="2800" dirty="0" smtClean="0">
                <a:ea typeface="黑体" panose="02010609060101010101" pitchFamily="49" charset="-122"/>
                <a:sym typeface="+mn-ea"/>
              </a:rPr>
              <a:t>23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页第</a:t>
            </a:r>
            <a:r>
              <a:rPr lang="en-US" altLang="zh-CN" sz="2800" dirty="0" smtClean="0"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段并结合所学分析左宗棠成功收复新疆的原因有哪些？</a:t>
            </a:r>
            <a:endParaRPr lang="en-US" altLang="zh-CN" sz="2800" dirty="0" smtClean="0">
              <a:ea typeface="黑体" panose="02010609060101010101" pitchFamily="49" charset="-122"/>
              <a:sym typeface="+mn-ea"/>
            </a:endParaRPr>
          </a:p>
          <a:p>
            <a:endParaRPr lang="en-US" altLang="zh-CN" sz="2800" dirty="0" smtClean="0">
              <a:ea typeface="黑体" panose="02010609060101010101" pitchFamily="49" charset="-122"/>
            </a:endParaRPr>
          </a:p>
          <a:p>
            <a:endParaRPr lang="en-US" altLang="zh-CN" sz="2800" dirty="0" smtClean="0">
              <a:ea typeface="黑体" panose="02010609060101010101" pitchFamily="49" charset="-122"/>
            </a:endParaRPr>
          </a:p>
          <a:p>
            <a:endParaRPr lang="en-US" altLang="zh-CN" sz="2800" dirty="0" smtClean="0"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ea typeface="黑体" panose="02010609060101010101" pitchFamily="49" charset="-122"/>
              </a:rPr>
              <a:t>2·</a:t>
            </a:r>
            <a:r>
              <a:rPr lang="zh-CN" altLang="en-US" sz="2800" dirty="0" smtClean="0">
                <a:ea typeface="黑体" panose="02010609060101010101" pitchFamily="49" charset="-122"/>
                <a:sym typeface="+mn-ea"/>
              </a:rPr>
              <a:t>阅读课本，结合相关事实说一说收复新疆的历史意义和现实意义。</a:t>
            </a:r>
            <a:endParaRPr lang="zh-CN" altLang="en-US" sz="2800" dirty="0" smtClean="0"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9456" y="1965177"/>
            <a:ext cx="73661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正确的战略战术；新疆地区各族民众的支持；</a:t>
            </a:r>
            <a:endParaRPr lang="en-US" altLang="zh-CN" sz="2800" dirty="0" smtClean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清军的英勇战斗；收复新疆属于正义之举</a:t>
            </a:r>
            <a:endParaRPr lang="zh-CN" altLang="en-US" sz="2800" dirty="0" smtClean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5900" y="3807736"/>
            <a:ext cx="107171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①历史意义：粉碎了英俄分裂我国西北领土的阴谋，维护了国家的统一；促进了新疆的开发；巩固了祖国的西北边防。</a:t>
            </a:r>
            <a:endParaRPr lang="en-US" altLang="zh-CN" sz="2800" dirty="0" smtClean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  <a:p>
            <a:pPr algn="just"/>
            <a:endParaRPr lang="zh-CN" altLang="en-US" sz="2800" dirty="0" smtClean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  <a:p>
            <a:pPr algn="just"/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800" dirty="0" smtClean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现实意义：证明了新疆自古以来就是中国领土神圣不可分割的一部分。</a:t>
            </a:r>
            <a:endParaRPr lang="zh-CN" altLang="en-US" sz="2800" dirty="0" smtClean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91528" y="86391"/>
            <a:ext cx="532068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边疆危机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rcRect l="1347" t="2542" r="1152" b="3178"/>
          <a:stretch>
            <a:fillRect/>
          </a:stretch>
        </p:blipFill>
        <p:spPr bwMode="auto">
          <a:xfrm>
            <a:off x="627797" y="4390456"/>
            <a:ext cx="6177449" cy="1969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09433" y="1051673"/>
          <a:ext cx="1144421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448"/>
                <a:gridCol w="1494319"/>
                <a:gridCol w="3850547"/>
                <a:gridCol w="2114025"/>
                <a:gridCol w="3145873"/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>
                          <a:ea typeface="黑体" panose="02010609060101010101" pitchFamily="49" charset="-122"/>
                        </a:rPr>
                        <a:t>19</a:t>
                      </a:r>
                      <a:r>
                        <a:rPr lang="zh-CN" altLang="en-US" sz="2400" dirty="0" smtClean="0">
                          <a:ea typeface="黑体" panose="02010609060101010101" pitchFamily="49" charset="-122"/>
                        </a:rPr>
                        <a:t>世纪中后期的中国边疆危机</a:t>
                      </a:r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方位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形成原因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抗争史实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结果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管辖及意义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西南边疆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1883</a:t>
                      </a:r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年底，法军攻击驻守越南的清军，中法战争爆发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①马尾海战：</a:t>
                      </a:r>
                      <a:r>
                        <a:rPr lang="en-US" altLang="zh-CN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福建水师全军覆没</a:t>
                      </a:r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。</a:t>
                      </a:r>
                      <a:endParaRPr lang="en-US" altLang="zh-CN" sz="2400" kern="1200" dirty="0" smtClean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  <a:sym typeface="+mn-lt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②刘铭传抗法</a:t>
                      </a:r>
                      <a:endParaRPr lang="en-US" altLang="zh-CN" sz="2400" kern="1200" dirty="0" smtClean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  <a:sym typeface="+mn-lt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ja-JP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③镇南关大捷：</a:t>
                      </a:r>
                      <a:r>
                        <a:rPr lang="en-US" altLang="zh-CN" sz="2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冯子材率领清军取得大捷</a:t>
                      </a:r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，</a:t>
                      </a:r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  <a:sym typeface="+mn-lt"/>
                        </a:rPr>
                        <a:t>扭转战局</a:t>
                      </a:r>
                      <a:endParaRPr lang="en-US" altLang="zh-CN" sz="2400" kern="1200" dirty="0" smtClean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中国不败而败</a:t>
                      </a:r>
                      <a:endParaRPr lang="en-US" altLang="zh-CN" sz="2400" kern="1200" dirty="0" smtClean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just"/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法国不胜而胜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1885</a:t>
                      </a:r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年在台湾建省</a:t>
                      </a:r>
                      <a:endParaRPr lang="en-US" altLang="zh-CN" sz="2400" kern="1200" dirty="0" smtClean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just"/>
                      <a:r>
                        <a:rPr lang="zh-CN" alt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黑体" panose="02010609060101010101" pitchFamily="49" charset="-122"/>
                          <a:cs typeface="+mn-cs"/>
                        </a:rPr>
                        <a:t>意义：台湾建省，加强了东南海防，强化了对台湾的治理，推动了台湾社会经济的发展。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+mn-lt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901122" y="4482735"/>
            <a:ext cx="615553" cy="1812138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800000"/>
                </a:solidFill>
                <a:ea typeface="黑体" panose="02010609060101010101" pitchFamily="49" charset="-122"/>
              </a:rPr>
              <a:t>冯子材像</a:t>
            </a:r>
            <a:endParaRPr lang="zh-CN" altLang="en-US" sz="2800" b="1" dirty="0">
              <a:solidFill>
                <a:srgbClr val="800000"/>
              </a:solidFill>
              <a:ea typeface="黑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35953" y="4261607"/>
            <a:ext cx="2914815" cy="212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39944" y="665414"/>
            <a:ext cx="985205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0" lang="zh-CN" altLang="en-US" sz="32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概况</a:t>
            </a:r>
            <a:r>
              <a:rPr kumimoji="0"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：时间、背景</a:t>
            </a:r>
            <a:r>
              <a:rPr kumimoji="0"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、主张、阶级派别、代</a:t>
            </a:r>
            <a:r>
              <a:rPr kumimoji="0"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表人物、口号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3"/>
          <p:cNvSpPr/>
          <p:nvPr>
            <p:custDataLst>
              <p:tags r:id="rId2"/>
            </p:custDataLst>
          </p:nvPr>
        </p:nvSpPr>
        <p:spPr bwMode="auto">
          <a:xfrm rot="10800000" flipH="1">
            <a:off x="1342102" y="1051168"/>
            <a:ext cx="186468" cy="4557964"/>
          </a:xfrm>
          <a:prstGeom prst="leftBrace">
            <a:avLst>
              <a:gd name="adj1" fmla="val 45895"/>
              <a:gd name="adj2" fmla="val 50000"/>
            </a:avLst>
          </a:prstGeom>
          <a:noFill/>
          <a:ln w="25400">
            <a:solidFill>
              <a:schemeClr val="accent2">
                <a:lumMod val="60000"/>
                <a:lumOff val="4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65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765" y="1973535"/>
            <a:ext cx="1107996" cy="335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洋务运动和</a:t>
            </a:r>
            <a:endParaRPr lang="en-US" altLang="zh-CN" sz="36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边疆危机</a:t>
            </a:r>
            <a:endParaRPr kumimoji="0" lang="zh-CN" altLang="en-US" sz="36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01834" y="1268902"/>
            <a:ext cx="5370500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创办近代军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事工业</a:t>
            </a:r>
            <a:endParaRPr lang="en-US" altLang="zh-CN" sz="3200" dirty="0" smtClean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创办近代民</a:t>
            </a: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用工业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1831" y="2908528"/>
            <a:ext cx="3056436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建立新式海陆军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54486" y="1752638"/>
            <a:ext cx="122301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95163" y="3408311"/>
            <a:ext cx="698107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r>
              <a:rPr lang="zh-CN" altLang="en-US" sz="3200" b="1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果及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原因；没有触动腐朽的封建制度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16207" y="4237500"/>
            <a:ext cx="81661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0" lang="zh-CN" altLang="en-US" sz="3200" b="1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</a:t>
            </a:r>
            <a:endParaRPr kumimoji="0" lang="zh-CN" altLang="en-US" sz="3200" b="1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437972" y="4006151"/>
            <a:ext cx="6565900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进步性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：中国近代化（经济）的开端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20387" y="4643815"/>
            <a:ext cx="650240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局限性：没有使中国走上富强的道路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477496" y="2340077"/>
            <a:ext cx="3056436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发展近代教育</a:t>
            </a:r>
            <a:endParaRPr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>
            <p:custDataLst>
              <p:tags r:id="rId12"/>
            </p:custDataLst>
          </p:nvPr>
        </p:nvSpPr>
        <p:spPr>
          <a:xfrm>
            <a:off x="1579357" y="645465"/>
            <a:ext cx="611844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洋务运动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AutoShape 3"/>
          <p:cNvSpPr/>
          <p:nvPr>
            <p:custDataLst>
              <p:tags r:id="rId13"/>
            </p:custDataLst>
          </p:nvPr>
        </p:nvSpPr>
        <p:spPr bwMode="auto">
          <a:xfrm>
            <a:off x="2222696" y="822121"/>
            <a:ext cx="45719" cy="3700352"/>
          </a:xfrm>
          <a:prstGeom prst="leftBrace">
            <a:avLst>
              <a:gd name="adj1" fmla="val 45895"/>
              <a:gd name="adj2" fmla="val 50000"/>
            </a:avLst>
          </a:prstGeom>
          <a:noFill/>
          <a:ln w="25400">
            <a:solidFill>
              <a:schemeClr val="accent2">
                <a:lumMod val="60000"/>
                <a:lumOff val="4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65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6"/>
          <p:cNvSpPr txBox="1"/>
          <p:nvPr>
            <p:custDataLst>
              <p:tags r:id="rId14"/>
            </p:custDataLst>
          </p:nvPr>
        </p:nvSpPr>
        <p:spPr>
          <a:xfrm>
            <a:off x="1569246" y="4356652"/>
            <a:ext cx="6118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边疆危机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AutoShape 3"/>
          <p:cNvSpPr/>
          <p:nvPr>
            <p:custDataLst>
              <p:tags r:id="rId15"/>
            </p:custDataLst>
          </p:nvPr>
        </p:nvSpPr>
        <p:spPr bwMode="auto">
          <a:xfrm>
            <a:off x="2216249" y="5279866"/>
            <a:ext cx="98697" cy="1511022"/>
          </a:xfrm>
          <a:prstGeom prst="leftBrace">
            <a:avLst>
              <a:gd name="adj1" fmla="val 45895"/>
              <a:gd name="adj2" fmla="val 50000"/>
            </a:avLst>
          </a:prstGeom>
          <a:noFill/>
          <a:ln w="25400">
            <a:solidFill>
              <a:schemeClr val="accent2">
                <a:lumMod val="60000"/>
                <a:lumOff val="4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65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622490" y="5136188"/>
            <a:ext cx="492442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东南海疆：</a:t>
            </a:r>
            <a:r>
              <a:rPr kumimoji="0"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  <a:r>
              <a:rPr kumimoji="0"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、日侵略台湾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629652" y="5729356"/>
            <a:ext cx="697626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西北边疆：左宗棠收</a:t>
            </a:r>
            <a:r>
              <a:rPr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复新</a:t>
            </a:r>
            <a:r>
              <a:rPr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疆；新疆建省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604906" y="6298445"/>
            <a:ext cx="3693319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kumimoji="0" lang="zh-CN" altLang="en-US" sz="3200" dirty="0" smtClean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西南边疆：中</a:t>
            </a:r>
            <a:r>
              <a:rPr kumimoji="0" lang="zh-CN" altLang="en-US" sz="3200" dirty="0">
                <a:solidFill>
                  <a:schemeClr val="tx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法战争</a:t>
            </a:r>
            <a:endParaRPr kumimoji="0" lang="zh-CN" altLang="en-US" sz="3200" dirty="0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AutoShape 3"/>
          <p:cNvSpPr/>
          <p:nvPr>
            <p:custDataLst>
              <p:tags r:id="rId19"/>
            </p:custDataLst>
          </p:nvPr>
        </p:nvSpPr>
        <p:spPr bwMode="auto">
          <a:xfrm>
            <a:off x="3232817" y="4133453"/>
            <a:ext cx="122830" cy="876401"/>
          </a:xfrm>
          <a:prstGeom prst="leftBrace">
            <a:avLst>
              <a:gd name="adj1" fmla="val 45895"/>
              <a:gd name="adj2" fmla="val 50000"/>
            </a:avLst>
          </a:prstGeom>
          <a:noFill/>
          <a:ln w="25400">
            <a:solidFill>
              <a:schemeClr val="accent2">
                <a:lumMod val="60000"/>
                <a:lumOff val="4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65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AutoShape 3"/>
          <p:cNvSpPr/>
          <p:nvPr>
            <p:custDataLst>
              <p:tags r:id="rId20"/>
            </p:custDataLst>
          </p:nvPr>
        </p:nvSpPr>
        <p:spPr bwMode="auto">
          <a:xfrm>
            <a:off x="3589361" y="1417549"/>
            <a:ext cx="45719" cy="1927279"/>
          </a:xfrm>
          <a:prstGeom prst="leftBrace">
            <a:avLst>
              <a:gd name="adj1" fmla="val 45895"/>
              <a:gd name="adj2" fmla="val 50000"/>
            </a:avLst>
          </a:prstGeom>
          <a:noFill/>
          <a:ln w="25400">
            <a:solidFill>
              <a:schemeClr val="accent2">
                <a:lumMod val="60000"/>
                <a:lumOff val="4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65">
              <a:solidFill>
                <a:schemeClr val="tx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27" name="菱形 26"/>
            <p:cNvSpPr/>
            <p:nvPr>
              <p:custDataLst>
                <p:tags r:id="rId21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>
              <p:custDataLst>
                <p:tags r:id="rId22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04445" y="1346215"/>
            <a:ext cx="111059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．（河北省石家庄桥西区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2023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年模拟）漫画描绘了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19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世纪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年代开始的（      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>
            <p:custDataLst>
              <p:tags r:id="rId1"/>
            </p:custDataLst>
          </p:nvPr>
        </p:nvSpPr>
        <p:spPr>
          <a:xfrm>
            <a:off x="10623478" y="1251103"/>
            <a:ext cx="615315" cy="5847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1" descr="学科网(www.zxxk.com)--教育资源门户，提供试卷、教案、课件、论文、素材以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598" y="2246106"/>
            <a:ext cx="7702063" cy="3165231"/>
          </a:xfrm>
          <a:prstGeom prst="rect">
            <a:avLst/>
          </a:prstGeom>
          <a:noFill/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64734" y="5690937"/>
            <a:ext cx="103075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eaLnBrk="1" fontAlgn="ctr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A. </a:t>
            </a:r>
            <a:r>
              <a:rPr lang="zh-CN" altLang="en-US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鸦片战争     </a:t>
            </a:r>
            <a:r>
              <a:rPr lang="en-US" altLang="zh-CN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B. </a:t>
            </a:r>
            <a:r>
              <a:rPr lang="zh-CN" altLang="en-US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第二次鸦片战争      </a:t>
            </a:r>
            <a:r>
              <a:rPr lang="en-US" altLang="zh-CN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C. </a:t>
            </a:r>
            <a:r>
              <a:rPr lang="zh-CN" altLang="en-US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洋务运动      </a:t>
            </a:r>
            <a:r>
              <a:rPr lang="en-US" altLang="zh-CN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D. </a:t>
            </a:r>
            <a:r>
              <a:rPr lang="zh-CN" altLang="en-US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八国联军侵华战争</a:t>
            </a:r>
            <a:endParaRPr lang="zh-CN" altLang="en-US" sz="2400" dirty="0" smtClean="0">
              <a:solidFill>
                <a:srgbClr val="000000"/>
              </a:solidFill>
              <a:latin typeface="Tahoma" panose="020B0604030504040204" pitchFamily="34" charset="0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395785" y="1009934"/>
            <a:ext cx="11403139" cy="53853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476375" y="2184400"/>
            <a:ext cx="2056765" cy="2355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壹</a:t>
            </a:r>
            <a:endParaRPr lang="zh-CN" altLang="en-US" sz="138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3533140" y="2185035"/>
            <a:ext cx="7752080" cy="23545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45840" y="996287"/>
            <a:ext cx="8150291" cy="5254388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" name="文本框 15"/>
          <p:cNvSpPr txBox="1"/>
          <p:nvPr>
            <p:custDataLst>
              <p:tags r:id="rId6"/>
            </p:custDataLst>
          </p:nvPr>
        </p:nvSpPr>
        <p:spPr>
          <a:xfrm>
            <a:off x="3509010" y="2439035"/>
            <a:ext cx="797052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内忧外患，变局迫来</a:t>
            </a:r>
            <a:endParaRPr lang="zh-CN" altLang="en-US" sz="66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6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——洋务运动的兴起</a:t>
            </a:r>
            <a:endParaRPr lang="zh-CN" altLang="en-US" sz="4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50319" y="1057085"/>
            <a:ext cx="10774820" cy="14219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just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．（河北省沧州市任丘市</a:t>
            </a:r>
            <a:r>
              <a:rPr lang="en-US" altLang="zh-CN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2023</a:t>
            </a:r>
            <a:r>
              <a:rPr lang="zh-CN" altLang="en-US" sz="2400" dirty="0" smtClean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年模拟）清政府先后创办多所新式学校，培养翻译、军事和科技人才，又选送了几批留学生出国深造。下列关于材料内容的说法，正确的是  （       ）</a:t>
            </a:r>
            <a:endParaRPr lang="zh-CN" altLang="en-US" sz="2400" dirty="0" smtClean="0">
              <a:solidFill>
                <a:srgbClr val="000000"/>
              </a:solidFill>
              <a:latin typeface="Tahoma" panose="020B0604030504040204" pitchFamily="34" charset="0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59561" y="2555790"/>
          <a:ext cx="10665578" cy="2487168"/>
        </p:xfrm>
        <a:graphic>
          <a:graphicData uri="http://schemas.openxmlformats.org/drawingml/2006/table">
            <a:tbl>
              <a:tblPr/>
              <a:tblGrid>
                <a:gridCol w="10665578"/>
              </a:tblGrid>
              <a:tr h="248716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1872—1875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年，清政府每年派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名幼童赴美国留学。这些留美学生回来后，绝大多数人热心报国，成为栋梁之才。如詹天佑成为著名铁路工程师，主持修建了京张铁路</a:t>
                      </a:r>
                      <a:r>
                        <a:rPr lang="en-US" sz="2400" b="1" kern="1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;</a:t>
                      </a:r>
                      <a:r>
                        <a:rPr lang="zh-CN" sz="2400" b="1" kern="100" dirty="0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邝荣光成为著名采矿工程师，发现了湘潭煤矿；唐国安成为著名教育家，曾任清华学堂校长。</a:t>
                      </a:r>
                      <a:endParaRPr lang="zh-CN" sz="2400" b="1" kern="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76200" marR="76200" marT="47625" marB="4762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50319" y="5243924"/>
            <a:ext cx="10241906" cy="978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．改变了中国落后的封建教育体制	</a:t>
            </a: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．刺激了中国军事工业快速发展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algn="just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．培养了一批了解西方的改革人才	</a:t>
            </a:r>
            <a:r>
              <a:rPr lang="en-US" altLang="zh-CN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pitchFamily="49" charset="-122"/>
                <a:cs typeface="宋体" panose="02010600030101010101" pitchFamily="2" charset="-122"/>
              </a:rPr>
              <a:t>．传播了资产阶级民主革命思想</a:t>
            </a:r>
            <a:endParaRPr lang="zh-CN" altLang="en-US" sz="2400" dirty="0">
              <a:solidFill>
                <a:srgbClr val="000000"/>
              </a:solidFill>
              <a:latin typeface="Tahoma" panose="020B0604030504040204" pitchFamily="34" charset="0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1"/>
            </p:custDataLst>
          </p:nvPr>
        </p:nvSpPr>
        <p:spPr>
          <a:xfrm>
            <a:off x="3115008" y="1894238"/>
            <a:ext cx="615315" cy="5847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934" y="1734844"/>
            <a:ext cx="11572399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．（河北省邢台信都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2023—2024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学年期中）自洋务派开始兴办民用企业以后，民间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办厂的风气一时席卷全国，尤其是当诸多达官显贵均投身于兴办洋务以来，在中国扎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根几千年的“重农轻商”的想法也发生了深深的动摇。材料说明了洋务运动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    )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A.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根本目的是维护和巩固清政府的统治</a:t>
            </a:r>
            <a:endParaRPr lang="zh-CN" altLang="en-US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B.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培养了一大批近代化科技人才</a:t>
            </a:r>
            <a:endParaRPr lang="zh-CN" altLang="en-US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C.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客观上促进了中国民族资本主义的产生</a:t>
            </a:r>
            <a:endParaRPr lang="zh-CN" altLang="en-US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D.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促进了中国教育近代化的进程</a:t>
            </a:r>
            <a:endParaRPr lang="zh-CN" altLang="en-US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1"/>
            </p:custDataLst>
          </p:nvPr>
        </p:nvSpPr>
        <p:spPr>
          <a:xfrm>
            <a:off x="10693666" y="2917720"/>
            <a:ext cx="615315" cy="5847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C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9441" y="1539649"/>
            <a:ext cx="1126462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ctr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26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河北省唐山市遵化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2023—2024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学年期中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美国前副总统华莱士说：“左宗棠是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ctr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260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近百年史上世界伟大人物之一，他将中国人的勇武精神展现给俄罗斯人，给整个世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ctr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260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界。”华莱士评述左宗棠的历史事件是（    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marR="0" lvl="0" indent="-457200" algn="just" defTabSz="914400" rtl="0" eaLnBrk="0" fontAlgn="ctr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UcPeriod"/>
              <a:tabLst>
                <a:tab pos="429260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创办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福州船政局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收复台湾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R="0" lvl="0" algn="just" defTabSz="914400" rtl="0" eaLnBrk="0" fontAlgn="ctr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2926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创办轮船招商局	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D.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收复新疆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"/>
          <p:cNvSpPr txBox="1"/>
          <p:nvPr>
            <p:custDataLst>
              <p:tags r:id="rId1"/>
            </p:custDataLst>
          </p:nvPr>
        </p:nvSpPr>
        <p:spPr>
          <a:xfrm>
            <a:off x="6208864" y="3279655"/>
            <a:ext cx="615315" cy="58477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>
            <a:defPPr>
              <a:defRPr lang="zh-CN"/>
            </a:defPPr>
            <a:lvl1pPr>
              <a:defRPr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159563" y="2660915"/>
            <a:ext cx="7776917" cy="2496277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基础型作业：完成课后探究题，并标明所考查知识点。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发展型作业：完成课时练习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533140" y="2185035"/>
            <a:ext cx="7752080" cy="23545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2235" y="114821"/>
            <a:ext cx="68595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自主学习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洋务运动的兴起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024" y="1212522"/>
            <a:ext cx="110624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1·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依据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所学知识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用史实说明</a:t>
            </a: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50—60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年代初清政府</a:t>
            </a:r>
            <a:r>
              <a:rPr lang="zh-CN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面临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怎样的局面？</a:t>
            </a:r>
            <a:endParaRPr lang="en-US" altLang="zh-CN" sz="2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（时空观念、史论结合、历史解释）</a:t>
            </a:r>
            <a:endParaRPr lang="en-US" altLang="zh-CN" sz="2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2·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阅读课本</a:t>
            </a: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段指出清朝统治集团内部一些比较开明的官员提出了怎</a:t>
            </a:r>
            <a:endParaRPr lang="en-US" altLang="zh-CN" sz="2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样的主张（通过什么途径达到什么目的）来应对上述局面？当时持有这一</a:t>
            </a:r>
            <a:endParaRPr lang="en-US" altLang="zh-CN" sz="2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主张的代表人物有哪些？他们属于哪一阶级派别？他们旨在践行这一主张</a:t>
            </a:r>
            <a:endParaRPr lang="en-US" altLang="zh-CN" sz="2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而开展的运动在历史上被称为什么？这场运动的大概起止时间是什么时候？     </a:t>
            </a:r>
            <a:endParaRPr lang="en-US" altLang="zh-CN" sz="2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有人说该运动是一场自救运动。你是怎样理解这一结论的。</a:t>
            </a:r>
            <a:endParaRPr lang="en-US" altLang="zh-CN" sz="2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（理解洋务、洋务派、洋务运动等历史概念  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历史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解释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6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533140" y="2185035"/>
            <a:ext cx="7752080" cy="23545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93559" y="98043"/>
            <a:ext cx="68531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洋务运动的兴起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sp>
        <p:nvSpPr>
          <p:cNvPr id="48" name="TextBox 47"/>
          <p:cNvSpPr txBox="1"/>
          <p:nvPr>
            <p:custDataLst>
              <p:tags r:id="rId2"/>
            </p:custDataLst>
          </p:nvPr>
        </p:nvSpPr>
        <p:spPr>
          <a:xfrm>
            <a:off x="877849" y="951945"/>
            <a:ext cx="10118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kumimoji="1"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50---60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年代初的清朝政府面临怎样的内外局面？</a:t>
            </a:r>
            <a:endParaRPr kumimoji="1"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7635358" y="1752077"/>
            <a:ext cx="3051112" cy="171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" name="Picture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7635357" y="3769104"/>
            <a:ext cx="3132648" cy="1713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" name="TextBox 5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07846" y="2238176"/>
            <a:ext cx="1234966" cy="61586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</a:ln>
        </p:spPr>
        <p:txBody>
          <a:bodyPr wrap="square" lIns="106985" tIns="53492" rIns="106985" bIns="53492">
            <a:spAutoFit/>
          </a:bodyPr>
          <a:lstStyle/>
          <a:p>
            <a:pPr algn="ctr" eaLnBrk="0" hangingPunct="0"/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内忧</a:t>
            </a:r>
            <a:endParaRPr lang="zh-CN" altLang="en-US" sz="33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Box 5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90263" y="4592133"/>
            <a:ext cx="1252550" cy="615860"/>
          </a:xfrm>
          <a:prstGeom prst="rect">
            <a:avLst/>
          </a:prstGeom>
          <a:solidFill>
            <a:srgbClr val="0000CC"/>
          </a:solidFill>
          <a:ln w="9525">
            <a:noFill/>
            <a:miter lim="800000"/>
          </a:ln>
        </p:spPr>
        <p:txBody>
          <a:bodyPr wrap="square" lIns="106985" tIns="53492" rIns="106985" bIns="53492">
            <a:spAutoFit/>
          </a:bodyPr>
          <a:lstStyle>
            <a:defPPr>
              <a:defRPr lang="zh-CN"/>
            </a:defPPr>
            <a:lvl1pPr eaLnBrk="0" hangingPunct="0">
              <a:defRPr sz="33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ctr"/>
            <a:r>
              <a:rPr lang="zh-CN" altLang="en-US" dirty="0">
                <a:effectLst/>
              </a:rPr>
              <a:t>外患</a:t>
            </a:r>
            <a:endParaRPr lang="zh-CN" altLang="en-US" dirty="0">
              <a:effectLst/>
            </a:endParaRPr>
          </a:p>
        </p:txBody>
      </p:sp>
      <p:cxnSp>
        <p:nvCxnSpPr>
          <p:cNvPr id="53" name="直接箭头连接符 52"/>
          <p:cNvCxnSpPr/>
          <p:nvPr>
            <p:custDataLst>
              <p:tags r:id="rId9"/>
            </p:custDataLst>
          </p:nvPr>
        </p:nvCxnSpPr>
        <p:spPr>
          <a:xfrm>
            <a:off x="1098623" y="3632588"/>
            <a:ext cx="9120440" cy="0"/>
          </a:xfrm>
          <a:prstGeom prst="straightConnector1">
            <a:avLst/>
          </a:prstGeom>
          <a:ln w="101600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4" name="文本框 22"/>
          <p:cNvSpPr txBox="1"/>
          <p:nvPr>
            <p:custDataLst>
              <p:tags r:id="rId10"/>
            </p:custDataLst>
          </p:nvPr>
        </p:nvSpPr>
        <p:spPr>
          <a:xfrm>
            <a:off x="1550017" y="3722124"/>
            <a:ext cx="1456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1851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文本框 23"/>
          <p:cNvSpPr txBox="1"/>
          <p:nvPr>
            <p:custDataLst>
              <p:tags r:id="rId11"/>
            </p:custDataLst>
          </p:nvPr>
        </p:nvSpPr>
        <p:spPr>
          <a:xfrm>
            <a:off x="2830083" y="3744433"/>
            <a:ext cx="1206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1856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24"/>
          <p:cNvSpPr txBox="1"/>
          <p:nvPr>
            <p:custDataLst>
              <p:tags r:id="rId12"/>
            </p:custDataLst>
          </p:nvPr>
        </p:nvSpPr>
        <p:spPr>
          <a:xfrm>
            <a:off x="5705559" y="3769106"/>
            <a:ext cx="1206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1860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25"/>
          <p:cNvSpPr txBox="1"/>
          <p:nvPr>
            <p:custDataLst>
              <p:tags r:id="rId13"/>
            </p:custDataLst>
          </p:nvPr>
        </p:nvSpPr>
        <p:spPr>
          <a:xfrm>
            <a:off x="7836064" y="3769106"/>
            <a:ext cx="1206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1864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椭圆 57"/>
          <p:cNvSpPr/>
          <p:nvPr>
            <p:custDataLst>
              <p:tags r:id="rId14"/>
            </p:custDataLst>
          </p:nvPr>
        </p:nvSpPr>
        <p:spPr>
          <a:xfrm>
            <a:off x="3193559" y="3438529"/>
            <a:ext cx="389255" cy="376865"/>
          </a:xfrm>
          <a:prstGeom prst="ellipse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方正粗雅宋_GBK" panose="02000500000000000000" pitchFamily="2" charset="-122"/>
              <a:ea typeface="方正粗雅宋_GBK" panose="02000500000000000000" pitchFamily="2" charset="-122"/>
            </a:endParaRPr>
          </a:p>
        </p:txBody>
      </p:sp>
      <p:sp>
        <p:nvSpPr>
          <p:cNvPr id="59" name="椭圆 58"/>
          <p:cNvSpPr/>
          <p:nvPr>
            <p:custDataLst>
              <p:tags r:id="rId15"/>
            </p:custDataLst>
          </p:nvPr>
        </p:nvSpPr>
        <p:spPr>
          <a:xfrm>
            <a:off x="5951224" y="3420352"/>
            <a:ext cx="389255" cy="376865"/>
          </a:xfrm>
          <a:prstGeom prst="ellipse">
            <a:avLst/>
          </a:prstGeom>
          <a:solidFill>
            <a:srgbClr val="FF00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方正粗雅宋_GBK" panose="02000500000000000000" pitchFamily="2" charset="-122"/>
              <a:ea typeface="方正粗雅宋_GBK" panose="02000500000000000000" pitchFamily="2" charset="-122"/>
            </a:endParaRPr>
          </a:p>
        </p:txBody>
      </p:sp>
      <p:sp>
        <p:nvSpPr>
          <p:cNvPr id="60" name="椭圆 59"/>
          <p:cNvSpPr/>
          <p:nvPr>
            <p:custDataLst>
              <p:tags r:id="rId16"/>
            </p:custDataLst>
          </p:nvPr>
        </p:nvSpPr>
        <p:spPr>
          <a:xfrm>
            <a:off x="2195165" y="3419553"/>
            <a:ext cx="389255" cy="376865"/>
          </a:xfrm>
          <a:prstGeom prst="ellipse">
            <a:avLst/>
          </a:prstGeom>
          <a:solidFill>
            <a:srgbClr val="F39C1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方正粗雅宋_GBK" panose="02000500000000000000" pitchFamily="2" charset="-122"/>
              <a:ea typeface="方正粗雅宋_GBK" panose="02000500000000000000" pitchFamily="2" charset="-122"/>
            </a:endParaRPr>
          </a:p>
        </p:txBody>
      </p:sp>
      <p:sp>
        <p:nvSpPr>
          <p:cNvPr id="61" name="椭圆 60"/>
          <p:cNvSpPr/>
          <p:nvPr>
            <p:custDataLst>
              <p:tags r:id="rId17"/>
            </p:custDataLst>
          </p:nvPr>
        </p:nvSpPr>
        <p:spPr>
          <a:xfrm>
            <a:off x="7984020" y="3455115"/>
            <a:ext cx="389255" cy="376865"/>
          </a:xfrm>
          <a:prstGeom prst="ellipse">
            <a:avLst/>
          </a:prstGeom>
          <a:solidFill>
            <a:srgbClr val="F39C1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schemeClr val="tx1"/>
              </a:solidFill>
              <a:latin typeface="方正粗雅宋_GBK" panose="02000500000000000000" pitchFamily="2" charset="-122"/>
              <a:ea typeface="方正粗雅宋_GBK" panose="02000500000000000000" pitchFamily="2" charset="-122"/>
            </a:endParaRPr>
          </a:p>
        </p:txBody>
      </p:sp>
      <p:sp>
        <p:nvSpPr>
          <p:cNvPr id="62" name="左大括号 61"/>
          <p:cNvSpPr/>
          <p:nvPr>
            <p:custDataLst>
              <p:tags r:id="rId18"/>
            </p:custDataLst>
          </p:nvPr>
        </p:nvSpPr>
        <p:spPr>
          <a:xfrm rot="5400000">
            <a:off x="5110471" y="256999"/>
            <a:ext cx="331661" cy="5702147"/>
          </a:xfrm>
          <a:prstGeom prst="leftBrace">
            <a:avLst>
              <a:gd name="adj1" fmla="val 8333"/>
              <a:gd name="adj2" fmla="val 50000"/>
            </a:avLst>
          </a:prstGeom>
          <a:ln w="476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3" name="文本框 31"/>
          <p:cNvSpPr txBox="1"/>
          <p:nvPr>
            <p:custDataLst>
              <p:tags r:id="rId19"/>
            </p:custDataLst>
          </p:nvPr>
        </p:nvSpPr>
        <p:spPr>
          <a:xfrm>
            <a:off x="3798249" y="2179613"/>
            <a:ext cx="2956103" cy="646331"/>
          </a:xfrm>
          <a:prstGeom prst="rect">
            <a:avLst/>
          </a:prstGeom>
          <a:solidFill>
            <a:srgbClr val="F39C12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太平天国运动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左大括号 63"/>
          <p:cNvSpPr/>
          <p:nvPr>
            <p:custDataLst>
              <p:tags r:id="rId20"/>
            </p:custDataLst>
          </p:nvPr>
        </p:nvSpPr>
        <p:spPr>
          <a:xfrm rot="16200000">
            <a:off x="4697093" y="3214718"/>
            <a:ext cx="348229" cy="2783841"/>
          </a:xfrm>
          <a:prstGeom prst="leftBrace">
            <a:avLst>
              <a:gd name="adj1" fmla="val 8333"/>
              <a:gd name="adj2" fmla="val 50000"/>
            </a:avLst>
          </a:prstGeom>
          <a:ln w="476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5" name="文本框 33"/>
          <p:cNvSpPr txBox="1"/>
          <p:nvPr>
            <p:custDataLst>
              <p:tags r:id="rId21"/>
            </p:custDataLst>
          </p:nvPr>
        </p:nvSpPr>
        <p:spPr>
          <a:xfrm>
            <a:off x="3361082" y="4813052"/>
            <a:ext cx="3531234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第二次鸦片战争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42"/>
          <p:cNvSpPr txBox="1"/>
          <p:nvPr>
            <p:custDataLst>
              <p:tags r:id="rId22"/>
            </p:custDataLst>
          </p:nvPr>
        </p:nvSpPr>
        <p:spPr>
          <a:xfrm>
            <a:off x="755891" y="5559865"/>
            <a:ext cx="10529329" cy="830997"/>
          </a:xfrm>
          <a:prstGeom prst="rect">
            <a:avLst/>
          </a:prstGeom>
          <a:solidFill>
            <a:srgbClr val="C0000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内忧：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太平天国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运动沉重打击了封建统治者。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外患：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清政府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在两次鸦片战争均战败，列强侵略势力由沿海深入内地。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533140" y="2185035"/>
            <a:ext cx="7752080" cy="23545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2102" y="98043"/>
            <a:ext cx="68531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洋务运动的兴起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pic>
        <p:nvPicPr>
          <p:cNvPr id="5" name="Picture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71180" y="1811147"/>
            <a:ext cx="1777958" cy="211093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47961" y="3898967"/>
            <a:ext cx="19450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曾国藩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3122102" y="5314239"/>
            <a:ext cx="7878121" cy="749351"/>
          </a:xfrm>
          <a:prstGeom prst="roundRect">
            <a:avLst>
              <a:gd name="adj" fmla="val 31508"/>
            </a:avLst>
          </a:prstGeom>
          <a:solidFill>
            <a:schemeClr val="accent2"/>
          </a:solidFill>
          <a:ln>
            <a:solidFill>
              <a:schemeClr val="tx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2936351" y="1642663"/>
            <a:ext cx="85439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19125">
              <a:lnSpc>
                <a:spcPct val="150000"/>
              </a:lnSpc>
            </a:pP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今日和议既成，中外贸易有无交通，购买外洋器物，尤属名正言顺。购成之后，访募覃思之士，智巧之匠，始而演习，继而试造，不过一二年，火轮船必为中外官民通行之物，可以剿发捻，可以勤远略。</a:t>
            </a:r>
            <a:endParaRPr kumimoji="1"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619125" algn="r">
              <a:lnSpc>
                <a:spcPct val="150000"/>
              </a:lnSpc>
            </a:pPr>
            <a:r>
              <a:rPr kumimoji="1"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曾国藩</a:t>
            </a:r>
            <a:endParaRPr kumimoji="1"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2670461" y="1488521"/>
            <a:ext cx="9075704" cy="2932167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圆角矩形标注 10"/>
          <p:cNvSpPr/>
          <p:nvPr>
            <p:custDataLst>
              <p:tags r:id="rId8"/>
            </p:custDataLst>
          </p:nvPr>
        </p:nvSpPr>
        <p:spPr>
          <a:xfrm>
            <a:off x="2769418" y="4133532"/>
            <a:ext cx="1877052" cy="592975"/>
          </a:xfrm>
          <a:prstGeom prst="wedgeRoundRectCallout">
            <a:avLst>
              <a:gd name="adj1" fmla="val -13903"/>
              <a:gd name="adj2" fmla="val -118524"/>
              <a:gd name="adj3" fmla="val 16667"/>
            </a:avLst>
          </a:prstGeom>
          <a:solidFill>
            <a:srgbClr val="C0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镇压太平天国运动和捻军起义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标注 11"/>
          <p:cNvSpPr/>
          <p:nvPr>
            <p:custDataLst>
              <p:tags r:id="rId9"/>
            </p:custDataLst>
          </p:nvPr>
        </p:nvSpPr>
        <p:spPr>
          <a:xfrm>
            <a:off x="4745427" y="4167307"/>
            <a:ext cx="1877052" cy="592975"/>
          </a:xfrm>
          <a:prstGeom prst="wedgeRoundRectCallout">
            <a:avLst>
              <a:gd name="adj1" fmla="val -13903"/>
              <a:gd name="adj2" fmla="val -118524"/>
              <a:gd name="adj3" fmla="val 16667"/>
            </a:avLst>
          </a:prstGeom>
          <a:solidFill>
            <a:srgbClr val="C00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抵抗外来侵略</a:t>
            </a:r>
            <a:endParaRPr lang="zh-CN" altLang="en-US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6"/>
          <p:cNvSpPr txBox="1"/>
          <p:nvPr>
            <p:custDataLst>
              <p:tags r:id="rId10"/>
            </p:custDataLst>
          </p:nvPr>
        </p:nvSpPr>
        <p:spPr>
          <a:xfrm>
            <a:off x="3388092" y="5459819"/>
            <a:ext cx="7503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内忧外患下，主张学习西方先进技术，维护清朝统治。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533140" y="2185035"/>
            <a:ext cx="7752080" cy="235458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9935" y="30931"/>
            <a:ext cx="68531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洋务运动的兴起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5870" y="4451501"/>
            <a:ext cx="5035698" cy="1893133"/>
          </a:xfrm>
          <a:prstGeom prst="rect">
            <a:avLst/>
          </a:prstGeom>
          <a:solidFill>
            <a:schemeClr val="bg2"/>
          </a:solidFill>
          <a:ln w="19685" algn="ctr">
            <a:solidFill>
              <a:schemeClr val="tx1"/>
            </a:solidFill>
            <a:prstDash val="sysDot"/>
            <a:miter lim="800000"/>
          </a:ln>
          <a:effectLst/>
        </p:spPr>
        <p:txBody>
          <a:bodyPr wrap="square" lIns="106985" tIns="53492" rIns="106985" bIns="53492" anchor="ctr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洋务：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指涉及外洋的一切事务，它包括军事、民用工业的创办、训练新军、派遣留学生等，后又扩展到修路、开矿、办厂等。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642076" y="4505258"/>
            <a:ext cx="6080448" cy="1789066"/>
          </a:xfrm>
          <a:prstGeom prst="rect">
            <a:avLst/>
          </a:prstGeom>
          <a:solidFill>
            <a:schemeClr val="bg2"/>
          </a:solidFill>
          <a:ln w="19050" algn="ctr">
            <a:solidFill>
              <a:schemeClr val="tx1"/>
            </a:solidFill>
            <a:prstDash val="sysDot"/>
            <a:miter lim="800000"/>
          </a:ln>
          <a:effectLst/>
        </p:spPr>
        <p:txBody>
          <a:bodyPr wrap="square" lIns="106985" tIns="53492" rIns="106985" bIns="53492">
            <a:spAutoFit/>
          </a:bodyPr>
          <a:lstStyle/>
          <a:p>
            <a:pPr>
              <a:lnSpc>
                <a:spcPct val="130000"/>
              </a:lnSpc>
              <a:spcBef>
                <a:spcPct val="10000"/>
              </a:spcBef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洋务派：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清朝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统治集团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内一些主张利用西方先进生产技术，强兵富国，摆脱困境，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维护清朝统治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的开明官员。</a:t>
            </a:r>
            <a:endParaRPr kumimoji="1" lang="en-US" alt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542778" y="1510176"/>
            <a:ext cx="10792460" cy="2986216"/>
            <a:chOff x="1103" y="6573"/>
            <a:chExt cx="16754" cy="4147"/>
          </a:xfrm>
        </p:grpSpPr>
        <p:grpSp>
          <p:nvGrpSpPr>
            <p:cNvPr id="9" name="组合 17"/>
            <p:cNvGrpSpPr/>
            <p:nvPr>
              <p:custDataLst>
                <p:tags r:id="rId5"/>
              </p:custDataLst>
            </p:nvPr>
          </p:nvGrpSpPr>
          <p:grpSpPr>
            <a:xfrm>
              <a:off x="1103" y="6573"/>
              <a:ext cx="3207" cy="4144"/>
              <a:chOff x="1087" y="6573"/>
              <a:chExt cx="3207" cy="4144"/>
            </a:xfrm>
          </p:grpSpPr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1087" y="6573"/>
                <a:ext cx="3207" cy="3571"/>
              </a:xfrm>
              <a:prstGeom prst="rect">
                <a:avLst/>
              </a:prstGeom>
            </p:spPr>
          </p:pic>
          <p:sp>
            <p:nvSpPr>
              <p:cNvPr id="23" name="文本框 16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087" y="10144"/>
                <a:ext cx="3206" cy="57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  <a:sym typeface="+mn-ea"/>
                  </a:rPr>
                  <a:t>恭亲王奕</a:t>
                </a:r>
                <a:endParaRPr lang="zh-CN" altLang="en-US" sz="1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10" name="组合 19"/>
            <p:cNvGrpSpPr/>
            <p:nvPr>
              <p:custDataLst>
                <p:tags r:id="rId9"/>
              </p:custDataLst>
            </p:nvPr>
          </p:nvGrpSpPr>
          <p:grpSpPr>
            <a:xfrm>
              <a:off x="7971" y="6575"/>
              <a:ext cx="3321" cy="4144"/>
              <a:chOff x="4307" y="6573"/>
              <a:chExt cx="3321" cy="4144"/>
            </a:xfrm>
          </p:grpSpPr>
          <p:pic>
            <p:nvPicPr>
              <p:cNvPr id="20" name="图片 19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4307" y="6573"/>
                <a:ext cx="3321" cy="3572"/>
              </a:xfrm>
              <a:prstGeom prst="rect">
                <a:avLst/>
              </a:prstGeom>
            </p:spPr>
          </p:pic>
          <p:sp>
            <p:nvSpPr>
              <p:cNvPr id="21" name="文本框 20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4308" y="10144"/>
                <a:ext cx="3319" cy="57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600" dirty="0" err="1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  <a:sym typeface="+mn-ea"/>
                  </a:rPr>
                  <a:t>李鸿章</a:t>
                </a:r>
                <a:endParaRPr lang="en-US" sz="1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11" name="组合 23"/>
            <p:cNvGrpSpPr/>
            <p:nvPr>
              <p:custDataLst>
                <p:tags r:id="rId13"/>
              </p:custDataLst>
            </p:nvPr>
          </p:nvGrpSpPr>
          <p:grpSpPr>
            <a:xfrm>
              <a:off x="4473" y="6577"/>
              <a:ext cx="3334" cy="4141"/>
              <a:chOff x="7472" y="6577"/>
              <a:chExt cx="3334" cy="4141"/>
            </a:xfrm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7472" y="6577"/>
                <a:ext cx="3334" cy="3567"/>
              </a:xfrm>
              <a:prstGeom prst="rect">
                <a:avLst/>
              </a:prstGeom>
            </p:spPr>
          </p:pic>
          <p:sp>
            <p:nvSpPr>
              <p:cNvPr id="19" name="文本框 22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7472" y="10145"/>
                <a:ext cx="3334" cy="57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600" dirty="0" err="1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  <a:sym typeface="+mn-ea"/>
                  </a:rPr>
                  <a:t>曾国藩</a:t>
                </a:r>
                <a:endParaRPr lang="en-US" sz="1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12" name="组合 26"/>
            <p:cNvGrpSpPr/>
            <p:nvPr>
              <p:custDataLst>
                <p:tags r:id="rId17"/>
              </p:custDataLst>
            </p:nvPr>
          </p:nvGrpSpPr>
          <p:grpSpPr>
            <a:xfrm>
              <a:off x="11456" y="6573"/>
              <a:ext cx="2985" cy="4147"/>
              <a:chOff x="11440" y="6573"/>
              <a:chExt cx="2985" cy="4147"/>
            </a:xfrm>
          </p:grpSpPr>
          <p:pic>
            <p:nvPicPr>
              <p:cNvPr id="16" name="图片 15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9" cstate="print"/>
              <a:stretch>
                <a:fillRect/>
              </a:stretch>
            </p:blipFill>
            <p:spPr>
              <a:xfrm>
                <a:off x="11440" y="6573"/>
                <a:ext cx="2985" cy="3574"/>
              </a:xfrm>
              <a:prstGeom prst="rect">
                <a:avLst/>
              </a:prstGeom>
            </p:spPr>
          </p:pic>
          <p:sp>
            <p:nvSpPr>
              <p:cNvPr id="17" name="文本框 25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11440" y="10147"/>
                <a:ext cx="2984" cy="57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600" dirty="0" err="1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  <a:sym typeface="+mn-ea"/>
                  </a:rPr>
                  <a:t>左宗棠</a:t>
                </a:r>
                <a:endParaRPr lang="en-US" sz="1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13" name="组合 29"/>
            <p:cNvGrpSpPr/>
            <p:nvPr>
              <p:custDataLst>
                <p:tags r:id="rId21"/>
              </p:custDataLst>
            </p:nvPr>
          </p:nvGrpSpPr>
          <p:grpSpPr>
            <a:xfrm>
              <a:off x="14716" y="6577"/>
              <a:ext cx="3141" cy="4034"/>
              <a:chOff x="14716" y="6577"/>
              <a:chExt cx="3141" cy="4034"/>
            </a:xfrm>
          </p:grpSpPr>
          <p:pic>
            <p:nvPicPr>
              <p:cNvPr id="14" name="图片 13"/>
              <p:cNvPicPr>
                <a:picLocks noChangeAspect="1"/>
              </p:cNvPicPr>
              <p:nvPr>
                <p:custDataLst>
                  <p:tags r:id="rId22"/>
                </p:custDataLst>
              </p:nvPr>
            </p:nvPicPr>
            <p:blipFill>
              <a:blip r:embed="rId23" cstate="print"/>
              <a:stretch>
                <a:fillRect/>
              </a:stretch>
            </p:blipFill>
            <p:spPr>
              <a:xfrm>
                <a:off x="14716" y="6577"/>
                <a:ext cx="3141" cy="3570"/>
              </a:xfrm>
              <a:prstGeom prst="rect">
                <a:avLst/>
              </a:prstGeom>
            </p:spPr>
          </p:pic>
          <p:sp>
            <p:nvSpPr>
              <p:cNvPr id="15" name="文本框 28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14716" y="10038"/>
                <a:ext cx="3141" cy="57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600" dirty="0" err="1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  <a:sym typeface="+mn-ea"/>
                  </a:rPr>
                  <a:t>张之洞</a:t>
                </a:r>
                <a:endParaRPr lang="en-US" sz="1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351798" y="948519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地主阶级洋务派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5"/>
          <p:cNvSpPr txBox="1"/>
          <p:nvPr>
            <p:custDataLst>
              <p:tags r:id="rId25"/>
            </p:custDataLst>
          </p:nvPr>
        </p:nvSpPr>
        <p:spPr>
          <a:xfrm>
            <a:off x="7916302" y="5188515"/>
            <a:ext cx="1793631" cy="52322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自救运动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2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0" b="4376"/>
          <a:stretch>
            <a:fillRect/>
          </a:stretch>
        </p:blipFill>
        <p:spPr bwMode="auto">
          <a:xfrm>
            <a:off x="450376" y="996287"/>
            <a:ext cx="11204812" cy="53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476375" y="2184400"/>
            <a:ext cx="2056765" cy="2355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贰</a:t>
            </a:r>
            <a:endParaRPr lang="zh-CN" altLang="en-US" sz="1380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545840" y="1037231"/>
            <a:ext cx="8191235" cy="5240740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文本框 11"/>
          <p:cNvSpPr txBox="1"/>
          <p:nvPr>
            <p:custDataLst>
              <p:tags r:id="rId7"/>
            </p:custDataLst>
          </p:nvPr>
        </p:nvSpPr>
        <p:spPr>
          <a:xfrm>
            <a:off x="3509010" y="2439035"/>
            <a:ext cx="797052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6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救亡图存，顺时而变</a:t>
            </a:r>
            <a:endParaRPr lang="zh-CN" altLang="en-US" sz="66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6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——洋务运动的内容</a:t>
            </a:r>
            <a:endParaRPr lang="zh-CN" altLang="en-US" sz="4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3" name="矩形 2"/>
          <p:cNvSpPr/>
          <p:nvPr/>
        </p:nvSpPr>
        <p:spPr>
          <a:xfrm>
            <a:off x="661391" y="1381763"/>
            <a:ext cx="79306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阅读课本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段完成学案上的表格；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2·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一组：表格一  近代军事工业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二组：表格二  近代民用企业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三组：表格三  兴办近代教育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四组：表格四  建立新式海陆军</a:t>
            </a:r>
            <a:endParaRPr lang="zh-CN" altLang="en-US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6150" y="95915"/>
            <a:ext cx="68595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自主学习</a:t>
            </a:r>
            <a:r>
              <a:rPr lang="en-US" altLang="zh-CN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——</a:t>
            </a:r>
            <a:r>
              <a:rPr lang="zh-CN" alt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ea typeface="黑体" panose="02010609060101010101" pitchFamily="49" charset="-122"/>
              </a:rPr>
              <a:t>洋务运动的内容</a:t>
            </a:r>
            <a:endParaRPr lang="zh-CN" alt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ea typeface="黑体" panose="02010609060101010101" pitchFamily="49" charset="-122"/>
            </a:endParaRPr>
          </a:p>
        </p:txBody>
      </p:sp>
      <p:pic>
        <p:nvPicPr>
          <p:cNvPr id="5" name="Picture 25" descr="d12_0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763" r="18388" b="16994"/>
          <a:stretch>
            <a:fillRect/>
          </a:stretch>
        </p:blipFill>
        <p:spPr>
          <a:xfrm>
            <a:off x="8520649" y="2883878"/>
            <a:ext cx="3671351" cy="376310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3950"/>
</p:tagLst>
</file>

<file path=ppt/tags/tag101.xml><?xml version="1.0" encoding="utf-8"?>
<p:tagLst xmlns:p="http://schemas.openxmlformats.org/presentationml/2006/main">
  <p:tag name="AS_UNIQUEID" val="13671"/>
</p:tagLst>
</file>

<file path=ppt/tags/tag102.xml><?xml version="1.0" encoding="utf-8"?>
<p:tagLst xmlns:p="http://schemas.openxmlformats.org/presentationml/2006/main">
  <p:tag name="AS_UNIQUEID" val="13672"/>
  <p:tag name="KSO_WM_BEAUTIFY_FLAG" val=""/>
</p:tagLst>
</file>

<file path=ppt/tags/tag103.xml><?xml version="1.0" encoding="utf-8"?>
<p:tagLst xmlns:p="http://schemas.openxmlformats.org/presentationml/2006/main">
  <p:tag name="AS_UNIQUEID" val="13673"/>
  <p:tag name="KSO_WM_BEAUTIFY_FLAG" val=""/>
</p:tagLst>
</file>

<file path=ppt/tags/tag104.xml><?xml version="1.0" encoding="utf-8"?>
<p:tagLst xmlns:p="http://schemas.openxmlformats.org/presentationml/2006/main">
  <p:tag name="AS_UNIQUEID" val="13675"/>
  <p:tag name="KSO_WM_BEAUTIFY_FLAG" val=""/>
</p:tagLst>
</file>

<file path=ppt/tags/tag105.xml><?xml version="1.0" encoding="utf-8"?>
<p:tagLst xmlns:p="http://schemas.openxmlformats.org/presentationml/2006/main">
  <p:tag name="AS_UNIQUEID" val="3950"/>
</p:tagLst>
</file>

<file path=ppt/tags/tag106.xml><?xml version="1.0" encoding="utf-8"?>
<p:tagLst xmlns:p="http://schemas.openxmlformats.org/presentationml/2006/main">
  <p:tag name="AS_UNIQUEID" val="3950"/>
</p:tagLst>
</file>

<file path=ppt/tags/tag107.xml><?xml version="1.0" encoding="utf-8"?>
<p:tagLst xmlns:p="http://schemas.openxmlformats.org/presentationml/2006/main">
  <p:tag name="AS_UNIQUEID" val="3950"/>
</p:tagLst>
</file>

<file path=ppt/tags/tag108.xml><?xml version="1.0" encoding="utf-8"?>
<p:tagLst xmlns:p="http://schemas.openxmlformats.org/presentationml/2006/main">
  <p:tag name="AS_UNIQUEID" val="3950"/>
</p:tagLst>
</file>

<file path=ppt/tags/tag109.xml><?xml version="1.0" encoding="utf-8"?>
<p:tagLst xmlns:p="http://schemas.openxmlformats.org/presentationml/2006/main">
  <p:tag name="AS_UNIQUEID" val="3950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13777"/>
  <p:tag name="KSO_WM_BEAUTIFY_FLAG" val=""/>
</p:tagLst>
</file>

<file path=ppt/tags/tag111.xml><?xml version="1.0" encoding="utf-8"?>
<p:tagLst xmlns:p="http://schemas.openxmlformats.org/presentationml/2006/main">
  <p:tag name="KSO_WM_SPECIAL_SOURCE" val="bdnull"/>
</p:tagLst>
</file>

<file path=ppt/tags/tag112.xml><?xml version="1.0" encoding="utf-8"?>
<p:tagLst xmlns:p="http://schemas.openxmlformats.org/presentationml/2006/main">
  <p:tag name="AS_UNIQUEID" val="12730"/>
  <p:tag name="KSO_WM_BEAUTIFY_FLAG" val=""/>
</p:tagLst>
</file>

<file path=ppt/tags/tag113.xml><?xml version="1.0" encoding="utf-8"?>
<p:tagLst xmlns:p="http://schemas.openxmlformats.org/presentationml/2006/main">
  <p:tag name="AS_UNIQUEID" val="12731"/>
  <p:tag name="KSO_WM_BEAUTIFY_FLAG" val=""/>
</p:tagLst>
</file>

<file path=ppt/tags/tag114.xml><?xml version="1.0" encoding="utf-8"?>
<p:tagLst xmlns:p="http://schemas.openxmlformats.org/presentationml/2006/main">
  <p:tag name="KSO_WM_SPECIAL_SOURCE" val="bdnull"/>
</p:tagLst>
</file>

<file path=ppt/tags/tag115.xml><?xml version="1.0" encoding="utf-8"?>
<p:tagLst xmlns:p="http://schemas.openxmlformats.org/presentationml/2006/main">
  <p:tag name="AS_UNIQUEID" val="4667"/>
</p:tagLst>
</file>

<file path=ppt/tags/tag116.xml><?xml version="1.0" encoding="utf-8"?>
<p:tagLst xmlns:p="http://schemas.openxmlformats.org/presentationml/2006/main">
  <p:tag name="AS_UNIQUEID" val="4668"/>
  <p:tag name="KSO_WM_BEAUTIFY_FLAG" val=""/>
</p:tagLst>
</file>

<file path=ppt/tags/tag117.xml><?xml version="1.0" encoding="utf-8"?>
<p:tagLst xmlns:p="http://schemas.openxmlformats.org/presentationml/2006/main">
  <p:tag name="AS_UNIQUEID" val="4669"/>
</p:tagLst>
</file>

<file path=ppt/tags/tag118.xml><?xml version="1.0" encoding="utf-8"?>
<p:tagLst xmlns:p="http://schemas.openxmlformats.org/presentationml/2006/main">
  <p:tag name="AS_UNIQUEID" val="4670"/>
  <p:tag name="KSO_WM_BEAUTIFY_FLAG" val=""/>
</p:tagLst>
</file>

<file path=ppt/tags/tag119.xml><?xml version="1.0" encoding="utf-8"?>
<p:tagLst xmlns:p="http://schemas.openxmlformats.org/presentationml/2006/main">
  <p:tag name="AS_UNIQUEID" val="4671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703"/>
  <p:tag name="KSO_WM_BEAUTIFY_FLAG" val=""/>
</p:tagLst>
</file>

<file path=ppt/tags/tag121.xml><?xml version="1.0" encoding="utf-8"?>
<p:tagLst xmlns:p="http://schemas.openxmlformats.org/presentationml/2006/main">
  <p:tag name="AS_UNIQUEID" val="1509"/>
  <p:tag name="KSO_WM_BEAUTIFY_FLAG" val=""/>
</p:tagLst>
</file>

<file path=ppt/tags/tag122.xml><?xml version="1.0" encoding="utf-8"?>
<p:tagLst xmlns:p="http://schemas.openxmlformats.org/presentationml/2006/main">
  <p:tag name="AS_UNIQUEID" val="1510"/>
  <p:tag name="KSO_WM_BEAUTIFY_FLAG" val=""/>
</p:tagLst>
</file>

<file path=ppt/tags/tag123.xml><?xml version="1.0" encoding="utf-8"?>
<p:tagLst xmlns:p="http://schemas.openxmlformats.org/presentationml/2006/main">
  <p:tag name="AS_UNIQUEID" val="1511"/>
  <p:tag name="KSO_WM_BEAUTIFY_FLAG" val=""/>
</p:tagLst>
</file>

<file path=ppt/tags/tag124.xml><?xml version="1.0" encoding="utf-8"?>
<p:tagLst xmlns:p="http://schemas.openxmlformats.org/presentationml/2006/main">
  <p:tag name="AS_UNIQUEID" val="1512"/>
  <p:tag name="KSO_WM_BEAUTIFY_FLAG" val=""/>
</p:tagLst>
</file>

<file path=ppt/tags/tag125.xml><?xml version="1.0" encoding="utf-8"?>
<p:tagLst xmlns:p="http://schemas.openxmlformats.org/presentationml/2006/main">
  <p:tag name="AS_UNIQUEID" val="1706"/>
  <p:tag name="KSO_WM_BEAUTIFY_FLAG" val=""/>
</p:tagLst>
</file>

<file path=ppt/tags/tag126.xml><?xml version="1.0" encoding="utf-8"?>
<p:tagLst xmlns:p="http://schemas.openxmlformats.org/presentationml/2006/main">
  <p:tag name="AS_UNIQUEID" val="4686"/>
  <p:tag name="KSO_WM_BEAUTIFY_FLAG" val=""/>
</p:tagLst>
</file>

<file path=ppt/tags/tag127.xml><?xml version="1.0" encoding="utf-8"?>
<p:tagLst xmlns:p="http://schemas.openxmlformats.org/presentationml/2006/main">
  <p:tag name="AS_UNIQUEID" val="4639"/>
  <p:tag name="KSO_WM_BEAUTIFY_FLAG" val=""/>
</p:tagLst>
</file>

<file path=ppt/tags/tag128.xml><?xml version="1.0" encoding="utf-8"?>
<p:tagLst xmlns:p="http://schemas.openxmlformats.org/presentationml/2006/main">
  <p:tag name="AS_UNIQUEID" val="13795"/>
  <p:tag name="KSO_WM_BEAUTIFY_FLAG" val=""/>
</p:tagLst>
</file>

<file path=ppt/tags/tag129.xml><?xml version="1.0" encoding="utf-8"?>
<p:tagLst xmlns:p="http://schemas.openxmlformats.org/presentationml/2006/main">
  <p:tag name="AS_UNIQUEID" val="13796"/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13797"/>
  <p:tag name="KSO_WM_BEAUTIFY_FLAG" val=""/>
</p:tagLst>
</file>

<file path=ppt/tags/tag131.xml><?xml version="1.0" encoding="utf-8"?>
<p:tagLst xmlns:p="http://schemas.openxmlformats.org/presentationml/2006/main">
  <p:tag name="AS_UNIQUEID" val="13798"/>
  <p:tag name="KSO_WM_BEAUTIFY_FLAG" val=""/>
</p:tagLst>
</file>

<file path=ppt/tags/tag132.xml><?xml version="1.0" encoding="utf-8"?>
<p:tagLst xmlns:p="http://schemas.openxmlformats.org/presentationml/2006/main">
  <p:tag name="AS_UNIQUEID" val="13818"/>
  <p:tag name="KSO_WM_BEAUTIFY_FLAG" val=""/>
</p:tagLst>
</file>

<file path=ppt/tags/tag133.xml><?xml version="1.0" encoding="utf-8"?>
<p:tagLst xmlns:p="http://schemas.openxmlformats.org/presentationml/2006/main">
  <p:tag name="AS_UNIQUEID" val="13819"/>
  <p:tag name="KSO_WM_BEAUTIFY_FLAG" val=""/>
</p:tagLst>
</file>

<file path=ppt/tags/tag134.xml><?xml version="1.0" encoding="utf-8"?>
<p:tagLst xmlns:p="http://schemas.openxmlformats.org/presentationml/2006/main">
  <p:tag name="AS_UNIQUEID" val="13484"/>
  <p:tag name="KSO_WM_BEAUTIFY_FLAG" val=""/>
</p:tagLst>
</file>

<file path=ppt/tags/tag135.xml><?xml version="1.0" encoding="utf-8"?>
<p:tagLst xmlns:p="http://schemas.openxmlformats.org/presentationml/2006/main">
  <p:tag name="AS_UNIQUEID" val="13809"/>
  <p:tag name="KSO_WM_BEAUTIFY_FLAG" val=""/>
</p:tagLst>
</file>

<file path=ppt/tags/tag136.xml><?xml version="1.0" encoding="utf-8"?>
<p:tagLst xmlns:p="http://schemas.openxmlformats.org/presentationml/2006/main">
  <p:tag name="AS_UNIQUEID" val="13810"/>
  <p:tag name="KSO_WM_BEAUTIFY_FLAG" val=""/>
</p:tagLst>
</file>

<file path=ppt/tags/tag137.xml><?xml version="1.0" encoding="utf-8"?>
<p:tagLst xmlns:p="http://schemas.openxmlformats.org/presentationml/2006/main">
  <p:tag name="AS_UNIQUEID" val="13484"/>
  <p:tag name="KSO_WM_BEAUTIFY_FLAG" val=""/>
</p:tagLst>
</file>

<file path=ppt/tags/tag138.xml><?xml version="1.0" encoding="utf-8"?>
<p:tagLst xmlns:p="http://schemas.openxmlformats.org/presentationml/2006/main">
  <p:tag name="AS_UNIQUEID" val="13822"/>
  <p:tag name="KSO_WM_BEAUTIFY_FLAG" val=""/>
</p:tagLst>
</file>

<file path=ppt/tags/tag139.xml><?xml version="1.0" encoding="utf-8"?>
<p:tagLst xmlns:p="http://schemas.openxmlformats.org/presentationml/2006/main">
  <p:tag name="AS_UNIQUEID" val="13484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13087"/>
  <p:tag name="KSO_WM_BEAUTIFY_FLAG" val=""/>
</p:tagLst>
</file>

<file path=ppt/tags/tag141.xml><?xml version="1.0" encoding="utf-8"?>
<p:tagLst xmlns:p="http://schemas.openxmlformats.org/presentationml/2006/main">
  <p:tag name="AS_UNIQUEID" val="13086"/>
  <p:tag name="KSO_WM_BEAUTIFY_FLAG" val=""/>
</p:tagLst>
</file>

<file path=ppt/tags/tag142.xml><?xml version="1.0" encoding="utf-8"?>
<p:tagLst xmlns:p="http://schemas.openxmlformats.org/presentationml/2006/main">
  <p:tag name="AS_UNIQUEID" val="12184"/>
  <p:tag name="KSO_WM_BEAUTIFY_FLAG" val=""/>
</p:tagLst>
</file>

<file path=ppt/tags/tag143.xml><?xml version="1.0" encoding="utf-8"?>
<p:tagLst xmlns:p="http://schemas.openxmlformats.org/presentationml/2006/main">
  <p:tag name="AS_UNIQUEID" val="12185"/>
  <p:tag name="KSO_WM_BEAUTIFY_FLAG" val=""/>
</p:tagLst>
</file>

<file path=ppt/tags/tag144.xml><?xml version="1.0" encoding="utf-8"?>
<p:tagLst xmlns:p="http://schemas.openxmlformats.org/presentationml/2006/main">
  <p:tag name="AS_UNIQUEID" val="12186"/>
  <p:tag name="KSO_WM_BEAUTIFY_FLAG" val=""/>
</p:tagLst>
</file>

<file path=ppt/tags/tag145.xml><?xml version="1.0" encoding="utf-8"?>
<p:tagLst xmlns:p="http://schemas.openxmlformats.org/presentationml/2006/main">
  <p:tag name="AS_UNIQUEID" val="12187"/>
  <p:tag name="KSO_WM_BEAUTIFY_FLAG" val=""/>
</p:tagLst>
</file>

<file path=ppt/tags/tag146.xml><?xml version="1.0" encoding="utf-8"?>
<p:tagLst xmlns:p="http://schemas.openxmlformats.org/presentationml/2006/main">
  <p:tag name="AS_UNIQUEID" val="12188"/>
  <p:tag name="KSO_WM_BEAUTIFY_FLAG" val=""/>
</p:tagLst>
</file>

<file path=ppt/tags/tag147.xml><?xml version="1.0" encoding="utf-8"?>
<p:tagLst xmlns:p="http://schemas.openxmlformats.org/presentationml/2006/main">
  <p:tag name="AS_UNIQUEID" val="12189"/>
  <p:tag name="KSO_WM_BEAUTIFY_FLAG" val=""/>
</p:tagLst>
</file>

<file path=ppt/tags/tag148.xml><?xml version="1.0" encoding="utf-8"?>
<p:tagLst xmlns:p="http://schemas.openxmlformats.org/presentationml/2006/main">
  <p:tag name="AS_UNIQUEID" val="12191"/>
  <p:tag name="KSO_WM_BEAUTIFY_FLAG" val=""/>
</p:tagLst>
</file>

<file path=ppt/tags/tag149.xml><?xml version="1.0" encoding="utf-8"?>
<p:tagLst xmlns:p="http://schemas.openxmlformats.org/presentationml/2006/main">
  <p:tag name="AS_UNIQUEID" val="12192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AS_UNIQUEID" val="12194"/>
  <p:tag name="KSO_WM_BEAUTIFY_FLAG" val=""/>
</p:tagLst>
</file>

<file path=ppt/tags/tag151.xml><?xml version="1.0" encoding="utf-8"?>
<p:tagLst xmlns:p="http://schemas.openxmlformats.org/presentationml/2006/main">
  <p:tag name="AS_UNIQUEID" val="12195"/>
  <p:tag name="KSO_WM_BEAUTIFY_FLAG" val=""/>
</p:tagLst>
</file>

<file path=ppt/tags/tag152.xml><?xml version="1.0" encoding="utf-8"?>
<p:tagLst xmlns:p="http://schemas.openxmlformats.org/presentationml/2006/main">
  <p:tag name="AS_UNIQUEID" val="12196"/>
  <p:tag name="KSO_WM_BEAUTIFY_FLAG" val=""/>
</p:tagLst>
</file>

<file path=ppt/tags/tag153.xml><?xml version="1.0" encoding="utf-8"?>
<p:tagLst xmlns:p="http://schemas.openxmlformats.org/presentationml/2006/main">
  <p:tag name="AS_UNIQUEID" val="13525"/>
  <p:tag name="KSO_WM_BEAUTIFY_FLAG" val=""/>
</p:tagLst>
</file>

<file path=ppt/tags/tag154.xml><?xml version="1.0" encoding="utf-8"?>
<p:tagLst xmlns:p="http://schemas.openxmlformats.org/presentationml/2006/main">
  <p:tag name="AS_UNIQUEID" val="12185"/>
  <p:tag name="KSO_WM_BEAUTIFY_FLAG" val=""/>
</p:tagLst>
</file>

<file path=ppt/tags/tag155.xml><?xml version="1.0" encoding="utf-8"?>
<p:tagLst xmlns:p="http://schemas.openxmlformats.org/presentationml/2006/main">
  <p:tag name="AS_UNIQUEID" val="13526"/>
  <p:tag name="KSO_WM_BEAUTIFY_FLAG" val=""/>
</p:tagLst>
</file>

<file path=ppt/tags/tag156.xml><?xml version="1.0" encoding="utf-8"?>
<p:tagLst xmlns:p="http://schemas.openxmlformats.org/presentationml/2006/main">
  <p:tag name="AS_UNIQUEID" val="12185"/>
  <p:tag name="KSO_WM_BEAUTIFY_FLAG" val=""/>
</p:tagLst>
</file>

<file path=ppt/tags/tag157.xml><?xml version="1.0" encoding="utf-8"?>
<p:tagLst xmlns:p="http://schemas.openxmlformats.org/presentationml/2006/main">
  <p:tag name="AS_UNIQUEID" val="12191"/>
  <p:tag name="KSO_WM_BEAUTIFY_FLAG" val=""/>
</p:tagLst>
</file>

<file path=ppt/tags/tag158.xml><?xml version="1.0" encoding="utf-8"?>
<p:tagLst xmlns:p="http://schemas.openxmlformats.org/presentationml/2006/main">
  <p:tag name="AS_UNIQUEID" val="12191"/>
  <p:tag name="KSO_WM_BEAUTIFY_FLAG" val=""/>
</p:tagLst>
</file>

<file path=ppt/tags/tag159.xml><?xml version="1.0" encoding="utf-8"?>
<p:tagLst xmlns:p="http://schemas.openxmlformats.org/presentationml/2006/main">
  <p:tag name="AS_UNIQUEID" val="12191"/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AS_UNIQUEID" val="12185"/>
  <p:tag name="KSO_WM_BEAUTIFY_FLAG" val=""/>
</p:tagLst>
</file>

<file path=ppt/tags/tag161.xml><?xml version="1.0" encoding="utf-8"?>
<p:tagLst xmlns:p="http://schemas.openxmlformats.org/presentationml/2006/main">
  <p:tag name="AS_UNIQUEID" val="12185"/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SPECIAL_SOURCE" val="bdnull"/>
</p:tagLst>
</file>

<file path=ppt/tags/tag165.xml><?xml version="1.0" encoding="utf-8"?>
<p:tagLst xmlns:p="http://schemas.openxmlformats.org/presentationml/2006/main">
  <p:tag name="AS_UNIQUEID" val="13194"/>
  <p:tag name="KSO_WM_BEAUTIFY_FLAG" val=""/>
</p:tagLst>
</file>

<file path=ppt/tags/tag166.xml><?xml version="1.0" encoding="utf-8"?>
<p:tagLst xmlns:p="http://schemas.openxmlformats.org/presentationml/2006/main">
  <p:tag name="AS_UNIQUEID" val="13194"/>
  <p:tag name="KSO_WM_BEAUTIFY_FLAG" val=""/>
</p:tagLst>
</file>

<file path=ppt/tags/tag167.xml><?xml version="1.0" encoding="utf-8"?>
<p:tagLst xmlns:p="http://schemas.openxmlformats.org/presentationml/2006/main">
  <p:tag name="AS_UNIQUEID" val="13194"/>
  <p:tag name="KSO_WM_BEAUTIFY_FLAG" val=""/>
</p:tagLst>
</file>

<file path=ppt/tags/tag168.xml><?xml version="1.0" encoding="utf-8"?>
<p:tagLst xmlns:p="http://schemas.openxmlformats.org/presentationml/2006/main">
  <p:tag name="AS_UNIQUEID" val="13194"/>
  <p:tag name="KSO_WM_BEAUTIFY_FLAG" val=""/>
</p:tagLst>
</file>

<file path=ppt/tags/tag169.xml><?xml version="1.0" encoding="utf-8"?>
<p:tagLst xmlns:p="http://schemas.openxmlformats.org/presentationml/2006/main">
  <p:tag name="COMMONDATA" val="eyJoZGlkIjoiM2U4YTQ4NGZjZGI1ZTdhNzIzYmNmNDRkZGU5MmI4ODIifQ=="/>
  <p:tag name="commondata" val="eyJoZGlkIjoiMDc0YmVkNzIyYTUyMGViMjlkZjRjOWNkOGFjNWZiMmU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3613"/>
  <p:tag name="KSO_WM_BEAUTIFY_FLAG" val=""/>
</p:tagLst>
</file>

<file path=ppt/tags/tag35.xml><?xml version="1.0" encoding="utf-8"?>
<p:tagLst xmlns:p="http://schemas.openxmlformats.org/presentationml/2006/main">
  <p:tag name="AS_UNIQUEID" val="13627"/>
  <p:tag name="KSO_WM_BEAUTIFY_FLAG" val=""/>
</p:tagLst>
</file>

<file path=ppt/tags/tag36.xml><?xml version="1.0" encoding="utf-8"?>
<p:tagLst xmlns:p="http://schemas.openxmlformats.org/presentationml/2006/main">
  <p:tag name="AS_UNIQUEID" val="13341"/>
</p:tagLst>
</file>

<file path=ppt/tags/tag37.xml><?xml version="1.0" encoding="utf-8"?>
<p:tagLst xmlns:p="http://schemas.openxmlformats.org/presentationml/2006/main">
  <p:tag name="AS_UNIQUEID" val="642"/>
</p:tagLst>
</file>

<file path=ppt/tags/tag38.xml><?xml version="1.0" encoding="utf-8"?>
<p:tagLst xmlns:p="http://schemas.openxmlformats.org/presentationml/2006/main">
  <p:tag name="AS_UNIQUEID" val="643"/>
  <p:tag name="KSO_WM_BEAUTIFY_FLAG" val=""/>
</p:tagLst>
</file>

<file path=ppt/tags/tag39.xml><?xml version="1.0" encoding="utf-8"?>
<p:tagLst xmlns:p="http://schemas.openxmlformats.org/presentationml/2006/main">
  <p:tag name="AS_UNIQUEID" val="644"/>
  <p:tag name="KSO_WM_BEAUTIFY_FLAG" val="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100"/>
  <p:tag name="KSO_WM_BEAUTIFY_FLAG" val=""/>
</p:tagLst>
</file>

<file path=ppt/tags/tag41.xml><?xml version="1.0" encoding="utf-8"?>
<p:tagLst xmlns:p="http://schemas.openxmlformats.org/presentationml/2006/main">
  <p:tag name="AS_UNIQUEID" val="13633"/>
  <p:tag name="KSO_WM_BEAUTIFY_FLAG" val=""/>
</p:tagLst>
</file>

<file path=ppt/tags/tag42.xml><?xml version="1.0" encoding="utf-8"?>
<p:tagLst xmlns:p="http://schemas.openxmlformats.org/presentationml/2006/main">
  <p:tag name="AS_UNIQUEID" val="13634"/>
  <p:tag name="KSO_WM_BEAUTIFY_FLAG" val=""/>
</p:tagLst>
</file>

<file path=ppt/tags/tag43.xml><?xml version="1.0" encoding="utf-8"?>
<p:tagLst xmlns:p="http://schemas.openxmlformats.org/presentationml/2006/main">
  <p:tag name="AS_UNIQUEID" val="13632"/>
  <p:tag name="KSO_WM_BEAUTIFY_FLAG" val=""/>
</p:tagLst>
</file>

<file path=ppt/tags/tag44.xml><?xml version="1.0" encoding="utf-8"?>
<p:tagLst xmlns:p="http://schemas.openxmlformats.org/presentationml/2006/main">
  <p:tag name="AS_UNIQUEID" val="13635"/>
  <p:tag name="KSO_WM_BEAUTIFY_FLAG" val=""/>
</p:tagLst>
</file>

<file path=ppt/tags/tag45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46.xml><?xml version="1.0" encoding="utf-8"?>
<p:tagLst xmlns:p="http://schemas.openxmlformats.org/presentationml/2006/main">
  <p:tag name="AS_UNIQUEID" val="13634"/>
  <p:tag name="KSO_WM_BEAUTIFY_FLAG" val=""/>
</p:tagLst>
</file>

<file path=ppt/tags/tag47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48.xml><?xml version="1.0" encoding="utf-8"?>
<p:tagLst xmlns:p="http://schemas.openxmlformats.org/presentationml/2006/main">
  <p:tag name="AS_UNIQUEID" val="13634"/>
  <p:tag name="KSO_WM_BEAUTIFY_FLAG" val=""/>
</p:tagLst>
</file>

<file path=ppt/tags/tag49.xml><?xml version="1.0" encoding="utf-8"?>
<p:tagLst xmlns:p="http://schemas.openxmlformats.org/presentationml/2006/main">
  <p:tag name="AS_UNIQUEID" val="14053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4054"/>
</p:tagLst>
</file>

<file path=ppt/tags/tag51.xml><?xml version="1.0" encoding="utf-8"?>
<p:tagLst xmlns:p="http://schemas.openxmlformats.org/presentationml/2006/main">
  <p:tag name="AS_UNIQUEID" val="14055"/>
</p:tagLst>
</file>

<file path=ppt/tags/tag52.xml><?xml version="1.0" encoding="utf-8"?>
<p:tagLst xmlns:p="http://schemas.openxmlformats.org/presentationml/2006/main">
  <p:tag name="AS_UNIQUEID" val="14056"/>
</p:tagLst>
</file>

<file path=ppt/tags/tag53.xml><?xml version="1.0" encoding="utf-8"?>
<p:tagLst xmlns:p="http://schemas.openxmlformats.org/presentationml/2006/main">
  <p:tag name="AS_UNIQUEID" val="14057"/>
</p:tagLst>
</file>

<file path=ppt/tags/tag54.xml><?xml version="1.0" encoding="utf-8"?>
<p:tagLst xmlns:p="http://schemas.openxmlformats.org/presentationml/2006/main">
  <p:tag name="AS_UNIQUEID" val="14058"/>
</p:tagLst>
</file>

<file path=ppt/tags/tag55.xml><?xml version="1.0" encoding="utf-8"?>
<p:tagLst xmlns:p="http://schemas.openxmlformats.org/presentationml/2006/main">
  <p:tag name="AS_UNIQUEID" val="14059"/>
  <p:tag name="KSO_WM_BEAUTIFY_FLAG" val=""/>
</p:tagLst>
</file>

<file path=ppt/tags/tag56.xml><?xml version="1.0" encoding="utf-8"?>
<p:tagLst xmlns:p="http://schemas.openxmlformats.org/presentationml/2006/main">
  <p:tag name="AS_UNIQUEID" val="14060"/>
  <p:tag name="KSO_WM_BEAUTIFY_FLAG" val=""/>
</p:tagLst>
</file>

<file path=ppt/tags/tag57.xml><?xml version="1.0" encoding="utf-8"?>
<p:tagLst xmlns:p="http://schemas.openxmlformats.org/presentationml/2006/main">
  <p:tag name="AS_UNIQUEID" val="14061"/>
  <p:tag name="KSO_WM_BEAUTIFY_FLAG" val=""/>
</p:tagLst>
</file>

<file path=ppt/tags/tag58.xml><?xml version="1.0" encoding="utf-8"?>
<p:tagLst xmlns:p="http://schemas.openxmlformats.org/presentationml/2006/main">
  <p:tag name="AS_UNIQUEID" val="14062"/>
  <p:tag name="KSO_WM_BEAUTIFY_FLAG" val=""/>
</p:tagLst>
</file>

<file path=ppt/tags/tag59.xml><?xml version="1.0" encoding="utf-8"?>
<p:tagLst xmlns:p="http://schemas.openxmlformats.org/presentationml/2006/main">
  <p:tag name="AS_UNIQUEID" val="14063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4064"/>
</p:tagLst>
</file>

<file path=ppt/tags/tag61.xml><?xml version="1.0" encoding="utf-8"?>
<p:tagLst xmlns:p="http://schemas.openxmlformats.org/presentationml/2006/main">
  <p:tag name="AS_UNIQUEID" val="14065"/>
</p:tagLst>
</file>

<file path=ppt/tags/tag62.xml><?xml version="1.0" encoding="utf-8"?>
<p:tagLst xmlns:p="http://schemas.openxmlformats.org/presentationml/2006/main">
  <p:tag name="AS_UNIQUEID" val="14066"/>
</p:tagLst>
</file>

<file path=ppt/tags/tag63.xml><?xml version="1.0" encoding="utf-8"?>
<p:tagLst xmlns:p="http://schemas.openxmlformats.org/presentationml/2006/main">
  <p:tag name="AS_UNIQUEID" val="14067"/>
</p:tagLst>
</file>

<file path=ppt/tags/tag64.xml><?xml version="1.0" encoding="utf-8"?>
<p:tagLst xmlns:p="http://schemas.openxmlformats.org/presentationml/2006/main">
  <p:tag name="AS_UNIQUEID" val="14068"/>
</p:tagLst>
</file>

<file path=ppt/tags/tag65.xml><?xml version="1.0" encoding="utf-8"?>
<p:tagLst xmlns:p="http://schemas.openxmlformats.org/presentationml/2006/main">
  <p:tag name="AS_UNIQUEID" val="14069"/>
</p:tagLst>
</file>

<file path=ppt/tags/tag66.xml><?xml version="1.0" encoding="utf-8"?>
<p:tagLst xmlns:p="http://schemas.openxmlformats.org/presentationml/2006/main">
  <p:tag name="AS_UNIQUEID" val="14070"/>
</p:tagLst>
</file>

<file path=ppt/tags/tag67.xml><?xml version="1.0" encoding="utf-8"?>
<p:tagLst xmlns:p="http://schemas.openxmlformats.org/presentationml/2006/main">
  <p:tag name="AS_UNIQUEID" val="13647"/>
  <p:tag name="KSO_WM_BEAUTIFY_FLAG" val=""/>
</p:tagLst>
</file>

<file path=ppt/tags/tag68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69.xml><?xml version="1.0" encoding="utf-8"?>
<p:tagLst xmlns:p="http://schemas.openxmlformats.org/presentationml/2006/main">
  <p:tag name="AS_UNIQUEID" val="13634"/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3653"/>
  <p:tag name="KSO_WM_BEAUTIFY_FLAG" val=""/>
</p:tagLst>
</file>

<file path=ppt/tags/tag71.xml><?xml version="1.0" encoding="utf-8"?>
<p:tagLst xmlns:p="http://schemas.openxmlformats.org/presentationml/2006/main">
  <p:tag name="AS_UNIQUEID" val="13654"/>
  <p:tag name="KSO_WM_BEAUTIFY_FLAG" val=""/>
</p:tagLst>
</file>

<file path=ppt/tags/tag72.xml><?xml version="1.0" encoding="utf-8"?>
<p:tagLst xmlns:p="http://schemas.openxmlformats.org/presentationml/2006/main">
  <p:tag name="AS_UNIQUEID" val="13655"/>
  <p:tag name="KSO_WM_BEAUTIFY_FLAG" val=""/>
</p:tagLst>
</file>

<file path=ppt/tags/tag73.xml><?xml version="1.0" encoding="utf-8"?>
<p:tagLst xmlns:p="http://schemas.openxmlformats.org/presentationml/2006/main">
  <p:tag name="AS_UNIQUEID" val="13656"/>
  <p:tag name="KSO_WM_BEAUTIFY_FLAG" val=""/>
</p:tagLst>
</file>

<file path=ppt/tags/tag74.xml><?xml version="1.0" encoding="utf-8"?>
<p:tagLst xmlns:p="http://schemas.openxmlformats.org/presentationml/2006/main">
  <p:tag name="AS_UNIQUEID" val="13657"/>
  <p:tag name="KSO_WM_BEAUTIFY_FLAG" val=""/>
</p:tagLst>
</file>

<file path=ppt/tags/tag75.xml><?xml version="1.0" encoding="utf-8"?>
<p:tagLst xmlns:p="http://schemas.openxmlformats.org/presentationml/2006/main">
  <p:tag name="AS_UNIQUEID" val="13663"/>
  <p:tag name="KSO_WM_BEAUTIFY_FLAG" val=""/>
</p:tagLst>
</file>

<file path=ppt/tags/tag76.xml><?xml version="1.0" encoding="utf-8"?>
<p:tagLst xmlns:p="http://schemas.openxmlformats.org/presentationml/2006/main">
  <p:tag name="AS_UNIQUEID" val="13664"/>
  <p:tag name="KSO_WM_BEAUTIFY_FLAG" val=""/>
</p:tagLst>
</file>

<file path=ppt/tags/tag77.xml><?xml version="1.0" encoding="utf-8"?>
<p:tagLst xmlns:p="http://schemas.openxmlformats.org/presentationml/2006/main">
  <p:tag name="AS_UNIQUEID" val="13665"/>
  <p:tag name="KSO_WM_BEAUTIFY_FLAG" val=""/>
</p:tagLst>
</file>

<file path=ppt/tags/tag78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79.xml><?xml version="1.0" encoding="utf-8"?>
<p:tagLst xmlns:p="http://schemas.openxmlformats.org/presentationml/2006/main">
  <p:tag name="AS_UNIQUEID" val="13634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14071"/>
</p:tagLst>
</file>

<file path=ppt/tags/tag81.xml><?xml version="1.0" encoding="utf-8"?>
<p:tagLst xmlns:p="http://schemas.openxmlformats.org/presentationml/2006/main">
  <p:tag name="AS_UNIQUEID" val="14072"/>
</p:tagLst>
</file>

<file path=ppt/tags/tag82.xml><?xml version="1.0" encoding="utf-8"?>
<p:tagLst xmlns:p="http://schemas.openxmlformats.org/presentationml/2006/main">
  <p:tag name="AS_UNIQUEID" val="11585"/>
</p:tagLst>
</file>

<file path=ppt/tags/tag83.xml><?xml version="1.0" encoding="utf-8"?>
<p:tagLst xmlns:p="http://schemas.openxmlformats.org/presentationml/2006/main">
  <p:tag name="AS_UNIQUEID" val="11586"/>
</p:tagLst>
</file>

<file path=ppt/tags/tag84.xml><?xml version="1.0" encoding="utf-8"?>
<p:tagLst xmlns:p="http://schemas.openxmlformats.org/presentationml/2006/main">
  <p:tag name="AS_UNIQUEID" val="11587"/>
  <p:tag name="KSO_WM_BEAUTIFY_FLAG" val=""/>
</p:tagLst>
</file>

<file path=ppt/tags/tag85.xml><?xml version="1.0" encoding="utf-8"?>
<p:tagLst xmlns:p="http://schemas.openxmlformats.org/presentationml/2006/main">
  <p:tag name="AS_UNIQUEID" val="11588"/>
  <p:tag name="KSO_WM_BEAUTIFY_FLAG" val=""/>
</p:tagLst>
</file>

<file path=ppt/tags/tag86.xml><?xml version="1.0" encoding="utf-8"?>
<p:tagLst xmlns:p="http://schemas.openxmlformats.org/presentationml/2006/main">
  <p:tag name="AS_UNIQUEID" val="11589"/>
</p:tagLst>
</file>

<file path=ppt/tags/tag87.xml><?xml version="1.0" encoding="utf-8"?>
<p:tagLst xmlns:p="http://schemas.openxmlformats.org/presentationml/2006/main">
  <p:tag name="AS_UNIQUEID" val="11590"/>
  <p:tag name="KSO_WM_BEAUTIFY_FLAG" val=""/>
</p:tagLst>
</file>

<file path=ppt/tags/tag88.xml><?xml version="1.0" encoding="utf-8"?>
<p:tagLst xmlns:p="http://schemas.openxmlformats.org/presentationml/2006/main">
  <p:tag name="AS_UNIQUEID" val="11591"/>
  <p:tag name="KSO_WM_BEAUTIFY_FLAG" val=""/>
</p:tagLst>
</file>

<file path=ppt/tags/tag89.xml><?xml version="1.0" encoding="utf-8"?>
<p:tagLst xmlns:p="http://schemas.openxmlformats.org/presentationml/2006/main">
  <p:tag name="AS_UNIQUEID" val="11592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11593"/>
  <p:tag name="KSO_WM_BEAUTIFY_FLAG" val=""/>
</p:tagLst>
</file>

<file path=ppt/tags/tag91.xml><?xml version="1.0" encoding="utf-8"?>
<p:tagLst xmlns:p="http://schemas.openxmlformats.org/presentationml/2006/main">
  <p:tag name="AS_UNIQUEID" val="11594"/>
  <p:tag name="KSO_WM_BEAUTIFY_FLAG" val=""/>
</p:tagLst>
</file>

<file path=ppt/tags/tag92.xml><?xml version="1.0" encoding="utf-8"?>
<p:tagLst xmlns:p="http://schemas.openxmlformats.org/presentationml/2006/main">
  <p:tag name="AS_UNIQUEID" val="11595"/>
</p:tagLst>
</file>

<file path=ppt/tags/tag93.xml><?xml version="1.0" encoding="utf-8"?>
<p:tagLst xmlns:p="http://schemas.openxmlformats.org/presentationml/2006/main">
  <p:tag name="AS_UNIQUEID" val="11596"/>
  <p:tag name="KSO_WM_BEAUTIFY_FLAG" val=""/>
</p:tagLst>
</file>

<file path=ppt/tags/tag94.xml><?xml version="1.0" encoding="utf-8"?>
<p:tagLst xmlns:p="http://schemas.openxmlformats.org/presentationml/2006/main">
  <p:tag name="AS_UNIQUEID" val="11597"/>
  <p:tag name="KSO_WM_BEAUTIFY_FLAG" val=""/>
</p:tagLst>
</file>

<file path=ppt/tags/tag95.xml><?xml version="1.0" encoding="utf-8"?>
<p:tagLst xmlns:p="http://schemas.openxmlformats.org/presentationml/2006/main">
  <p:tag name="AS_UNIQUEID" val="11598"/>
</p:tagLst>
</file>

<file path=ppt/tags/tag96.xml><?xml version="1.0" encoding="utf-8"?>
<p:tagLst xmlns:p="http://schemas.openxmlformats.org/presentationml/2006/main">
  <p:tag name="AS_UNIQUEID" val="11599"/>
  <p:tag name="KSO_WM_BEAUTIFY_FLAG" val=""/>
</p:tagLst>
</file>

<file path=ppt/tags/tag97.xml><?xml version="1.0" encoding="utf-8"?>
<p:tagLst xmlns:p="http://schemas.openxmlformats.org/presentationml/2006/main">
  <p:tag name="AS_UNIQUEID" val="11600"/>
  <p:tag name="KSO_WM_BEAUTIFY_FLAG" val=""/>
</p:tagLst>
</file>

<file path=ppt/tags/tag98.xml><?xml version="1.0" encoding="utf-8"?>
<p:tagLst xmlns:p="http://schemas.openxmlformats.org/presentationml/2006/main">
  <p:tag name="AS_UNIQUEID" val="644"/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5062</Words>
  <Application>WPS 演示</Application>
  <PresentationFormat>自定义</PresentationFormat>
  <Paragraphs>492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6" baseType="lpstr">
      <vt:lpstr>Arial</vt:lpstr>
      <vt:lpstr>宋体</vt:lpstr>
      <vt:lpstr>Wingdings</vt:lpstr>
      <vt:lpstr>Wingdings</vt:lpstr>
      <vt:lpstr>黑体</vt:lpstr>
      <vt:lpstr>方正颜宋简体_粗</vt:lpstr>
      <vt:lpstr>华文行楷</vt:lpstr>
      <vt:lpstr>珠穆朗玛—乌金苏通体</vt:lpstr>
      <vt:lpstr>汉仪颜楷简</vt:lpstr>
      <vt:lpstr>楷体</vt:lpstr>
      <vt:lpstr>方正粗雅宋_GBK</vt:lpstr>
      <vt:lpstr>微软雅黑</vt:lpstr>
      <vt:lpstr>Arial Unicode MS</vt:lpstr>
      <vt:lpstr>Calibri</vt:lpstr>
      <vt:lpstr>方正尚酷简体</vt:lpstr>
      <vt:lpstr>华文楷体</vt:lpstr>
      <vt:lpstr>华文中宋</vt:lpstr>
      <vt:lpstr>Tahoma</vt:lpstr>
      <vt:lpstr>Times New Roman</vt:lpstr>
      <vt:lpstr>Microsoft Himalaya</vt:lpstr>
      <vt:lpstr>2_自定义设计方案</vt:lpstr>
      <vt:lpstr>课后作业</vt:lpstr>
      <vt:lpstr>PowerPoint.Show.12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33</cp:revision>
  <dcterms:created xsi:type="dcterms:W3CDTF">2023-08-26T07:38:00Z</dcterms:created>
  <dcterms:modified xsi:type="dcterms:W3CDTF">2024-07-04T02:16:21Z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6597710D96A64CC588E9BA0A249CE94B_12</vt:lpwstr>
  </property>
  <property fmtid="{D5CDD505-2E9C-101B-9397-08002B2CF9AE}" pid="3" name="KSOProductBuildVer">
    <vt:lpwstr>2052-12.1.0.16929</vt:lpwstr>
  </property>
</Properties>
</file>